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7"/>
  </p:notesMasterIdLst>
  <p:sldIdLst>
    <p:sldId id="485" r:id="rId2"/>
    <p:sldId id="484" r:id="rId3"/>
    <p:sldId id="256" r:id="rId4"/>
    <p:sldId id="258" r:id="rId5"/>
    <p:sldId id="259" r:id="rId6"/>
    <p:sldId id="486" r:id="rId7"/>
    <p:sldId id="487" r:id="rId8"/>
    <p:sldId id="260" r:id="rId9"/>
    <p:sldId id="488" r:id="rId10"/>
    <p:sldId id="261" r:id="rId11"/>
    <p:sldId id="262" r:id="rId12"/>
    <p:sldId id="518" r:id="rId13"/>
    <p:sldId id="489" r:id="rId14"/>
    <p:sldId id="264" r:id="rId15"/>
    <p:sldId id="490" r:id="rId16"/>
    <p:sldId id="519" r:id="rId17"/>
    <p:sldId id="265" r:id="rId18"/>
    <p:sldId id="520" r:id="rId19"/>
    <p:sldId id="266" r:id="rId20"/>
    <p:sldId id="267" r:id="rId21"/>
    <p:sldId id="521" r:id="rId22"/>
    <p:sldId id="270" r:id="rId23"/>
    <p:sldId id="491" r:id="rId24"/>
    <p:sldId id="522" r:id="rId25"/>
    <p:sldId id="271" r:id="rId26"/>
    <p:sldId id="492" r:id="rId27"/>
    <p:sldId id="272" r:id="rId28"/>
    <p:sldId id="493" r:id="rId29"/>
    <p:sldId id="523" r:id="rId30"/>
    <p:sldId id="274" r:id="rId31"/>
    <p:sldId id="275" r:id="rId32"/>
    <p:sldId id="276" r:id="rId33"/>
    <p:sldId id="524" r:id="rId34"/>
    <p:sldId id="494" r:id="rId35"/>
    <p:sldId id="277" r:id="rId36"/>
    <p:sldId id="525" r:id="rId37"/>
    <p:sldId id="495" r:id="rId38"/>
    <p:sldId id="496" r:id="rId39"/>
    <p:sldId id="278" r:id="rId40"/>
    <p:sldId id="526" r:id="rId41"/>
    <p:sldId id="498" r:id="rId42"/>
    <p:sldId id="497" r:id="rId43"/>
    <p:sldId id="280" r:id="rId44"/>
    <p:sldId id="281" r:id="rId45"/>
    <p:sldId id="527" r:id="rId46"/>
    <p:sldId id="499" r:id="rId47"/>
    <p:sldId id="285" r:id="rId48"/>
    <p:sldId id="286" r:id="rId49"/>
    <p:sldId id="284" r:id="rId50"/>
    <p:sldId id="500" r:id="rId51"/>
    <p:sldId id="287" r:id="rId52"/>
    <p:sldId id="501" r:id="rId53"/>
    <p:sldId id="288" r:id="rId54"/>
    <p:sldId id="289" r:id="rId55"/>
    <p:sldId id="503" r:id="rId56"/>
    <p:sldId id="516" r:id="rId57"/>
    <p:sldId id="290" r:id="rId58"/>
    <p:sldId id="517" r:id="rId59"/>
    <p:sldId id="528" r:id="rId60"/>
    <p:sldId id="292" r:id="rId61"/>
    <p:sldId id="505" r:id="rId62"/>
    <p:sldId id="506" r:id="rId63"/>
    <p:sldId id="293" r:id="rId64"/>
    <p:sldId id="507" r:id="rId65"/>
    <p:sldId id="508" r:id="rId66"/>
    <p:sldId id="294" r:id="rId67"/>
    <p:sldId id="509" r:id="rId68"/>
    <p:sldId id="510" r:id="rId69"/>
    <p:sldId id="511" r:id="rId70"/>
    <p:sldId id="512" r:id="rId71"/>
    <p:sldId id="297" r:id="rId72"/>
    <p:sldId id="513" r:id="rId73"/>
    <p:sldId id="298" r:id="rId74"/>
    <p:sldId id="514" r:id="rId75"/>
    <p:sldId id="299" r:id="rId76"/>
    <p:sldId id="300" r:id="rId77"/>
    <p:sldId id="301" r:id="rId78"/>
    <p:sldId id="529" r:id="rId79"/>
    <p:sldId id="314" r:id="rId80"/>
    <p:sldId id="315" r:id="rId81"/>
    <p:sldId id="316" r:id="rId82"/>
    <p:sldId id="317" r:id="rId83"/>
    <p:sldId id="515" r:id="rId84"/>
    <p:sldId id="318" r:id="rId85"/>
    <p:sldId id="319" r:id="rId86"/>
    <p:sldId id="320" r:id="rId87"/>
    <p:sldId id="322" r:id="rId88"/>
    <p:sldId id="323" r:id="rId89"/>
    <p:sldId id="327" r:id="rId90"/>
    <p:sldId id="328" r:id="rId91"/>
    <p:sldId id="329" r:id="rId92"/>
    <p:sldId id="330" r:id="rId93"/>
    <p:sldId id="530" r:id="rId94"/>
    <p:sldId id="531" r:id="rId95"/>
    <p:sldId id="340" r:id="rId96"/>
  </p:sldIdLst>
  <p:sldSz cx="10058400" cy="7772400"/>
  <p:notesSz cx="10058400" cy="7772400"/>
  <p:embeddedFontLst>
    <p:embeddedFont>
      <p:font typeface="Arial" panose="020B0604020202020204" pitchFamily="34" charset="0"/>
      <p:regular r:id="rId98"/>
      <p:bold r:id="rId99"/>
      <p:italic r:id="rId100"/>
    </p:embeddedFont>
    <p:embeddedFont>
      <p:font typeface="Calibri" panose="020F0502020204030204" pitchFamily="34" charset="0"/>
      <p:regular r:id="rId101"/>
      <p:bold r:id="rId102"/>
      <p:italic r:id="rId103"/>
      <p:boldItalic r:id="rId104"/>
    </p:embeddedFont>
    <p:embeddedFont>
      <p:font typeface="Verdana" panose="020B0604030504040204" pitchFamily="34" charset="0"/>
      <p:regular r:id="rId105"/>
      <p:bold r:id="rId106"/>
      <p:italic r:id="rId107"/>
      <p:boldItalic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1440" y="3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277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7FE98D1B-335F-4CD7-877B-142ACE149596}" type="datetimeFigureOut">
              <a:rPr lang="en-IN" smtClean="0"/>
              <a:t>11-11-2022</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9656947A-59E2-4131-847B-DD9523DF3857}" type="slidenum">
              <a:rPr lang="en-IN" smtClean="0"/>
              <a:t>‹#›</a:t>
            </a:fld>
            <a:endParaRPr lang="en-IN"/>
          </a:p>
        </p:txBody>
      </p:sp>
    </p:spTree>
    <p:extLst>
      <p:ext uri="{BB962C8B-B14F-4D97-AF65-F5344CB8AC3E}">
        <p14:creationId xmlns:p14="http://schemas.microsoft.com/office/powerpoint/2010/main" val="150483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56947A-59E2-4131-847B-DD9523DF3857}" type="slidenum">
              <a:rPr lang="en-IN" smtClean="0"/>
              <a:t>72</a:t>
            </a:fld>
            <a:endParaRPr lang="en-IN"/>
          </a:p>
        </p:txBody>
      </p:sp>
    </p:spTree>
    <p:extLst>
      <p:ext uri="{BB962C8B-B14F-4D97-AF65-F5344CB8AC3E}">
        <p14:creationId xmlns:p14="http://schemas.microsoft.com/office/powerpoint/2010/main" val="247380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82800" y="728726"/>
            <a:ext cx="5892800"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36240" y="728726"/>
            <a:ext cx="5185918"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133602" y="1548638"/>
            <a:ext cx="7791195" cy="171703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42665" y="450096"/>
            <a:ext cx="2973070" cy="944880"/>
          </a:xfrm>
          <a:prstGeom prst="rect">
            <a:avLst/>
          </a:prstGeom>
        </p:spPr>
        <p:txBody>
          <a:bodyPr vert="horz" wrap="square" lIns="0" tIns="12700" rIns="0" bIns="0" rtlCol="0">
            <a:spAutoFit/>
          </a:bodyPr>
          <a:lstStyle/>
          <a:p>
            <a:pPr algn="ctr">
              <a:lnSpc>
                <a:spcPct val="100000"/>
              </a:lnSpc>
              <a:spcBef>
                <a:spcPts val="100"/>
              </a:spcBef>
            </a:pPr>
            <a:r>
              <a:rPr spc="-5" dirty="0"/>
              <a:t>Network</a:t>
            </a:r>
            <a:r>
              <a:rPr spc="-80" dirty="0"/>
              <a:t> </a:t>
            </a:r>
            <a:r>
              <a:rPr dirty="0"/>
              <a:t>Layer</a:t>
            </a:r>
          </a:p>
          <a:p>
            <a:pPr algn="ctr">
              <a:lnSpc>
                <a:spcPct val="100000"/>
              </a:lnSpc>
              <a:spcBef>
                <a:spcPts val="35"/>
              </a:spcBef>
            </a:pPr>
            <a:r>
              <a:rPr sz="2400" spc="-5" dirty="0">
                <a:solidFill>
                  <a:srgbClr val="7E7E7E"/>
                </a:solidFill>
              </a:rPr>
              <a:t>Chapter</a:t>
            </a:r>
            <a:r>
              <a:rPr sz="2400" dirty="0">
                <a:solidFill>
                  <a:srgbClr val="7E7E7E"/>
                </a:solidFill>
              </a:rPr>
              <a:t> 5</a:t>
            </a:r>
            <a:endParaRPr sz="2400" dirty="0"/>
          </a:p>
        </p:txBody>
      </p:sp>
      <p:sp>
        <p:nvSpPr>
          <p:cNvPr id="3" name="object 3"/>
          <p:cNvSpPr txBox="1"/>
          <p:nvPr/>
        </p:nvSpPr>
        <p:spPr>
          <a:xfrm>
            <a:off x="762000" y="1828800"/>
            <a:ext cx="8915400" cy="441146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Responsible for getting packets from the source to destination through INTERMEDIATE HOPS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 link layer: only between two points</a:t>
            </a:r>
          </a:p>
          <a:p>
            <a:pPr marL="469900" indent="-457200">
              <a:lnSpc>
                <a:spcPct val="100000"/>
              </a:lnSpc>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The network layer deals with end to end transmission</a:t>
            </a:r>
          </a:p>
          <a:p>
            <a:pPr marL="927100" lvl="1" indent="-457200">
              <a:spcBef>
                <a:spcPts val="700"/>
              </a:spcBef>
              <a:buClr>
                <a:srgbClr val="0000FF"/>
              </a:buClr>
              <a:buChar char="•"/>
              <a:tabLst>
                <a:tab pos="469265" algn="l"/>
                <a:tab pos="469900" algn="l"/>
              </a:tabLst>
            </a:pPr>
            <a:r>
              <a:rPr lang="en-US" sz="2400" spc="-5" dirty="0">
                <a:latin typeface="Arial"/>
                <a:cs typeface="Arial"/>
              </a:rPr>
              <a:t>Should know the topology of the network</a:t>
            </a:r>
          </a:p>
          <a:p>
            <a:pPr marL="927100" lvl="1" indent="-457200">
              <a:spcBef>
                <a:spcPts val="700"/>
              </a:spcBef>
              <a:buClr>
                <a:srgbClr val="0000FF"/>
              </a:buClr>
              <a:buChar char="•"/>
              <a:tabLst>
                <a:tab pos="469265" algn="l"/>
                <a:tab pos="469900" algn="l"/>
              </a:tabLst>
            </a:pPr>
            <a:r>
              <a:rPr lang="en-US" sz="2400" spc="-5" dirty="0">
                <a:latin typeface="Arial"/>
                <a:cs typeface="Arial"/>
              </a:rPr>
              <a:t>Should not overload some routes and underload other routes.</a:t>
            </a:r>
          </a:p>
          <a:p>
            <a:pPr marL="927100" lvl="1" indent="-457200">
              <a:spcBef>
                <a:spcPts val="700"/>
              </a:spcBef>
              <a:buClr>
                <a:srgbClr val="0000FF"/>
              </a:buClr>
              <a:buChar char="•"/>
              <a:tabLst>
                <a:tab pos="469265" algn="l"/>
                <a:tab pos="469900" algn="l"/>
              </a:tabLst>
            </a:pPr>
            <a:r>
              <a:rPr lang="en-US" sz="2400" spc="-5" dirty="0">
                <a:latin typeface="Arial"/>
                <a:cs typeface="Arial"/>
              </a:rPr>
              <a:t>Should deal with different networks</a:t>
            </a:r>
            <a:endParaRPr sz="2400" dirty="0">
              <a:latin typeface="Arial"/>
              <a:cs typeface="Arial"/>
            </a:endParaRPr>
          </a:p>
        </p:txBody>
      </p:sp>
    </p:spTree>
    <p:extLst>
      <p:ext uri="{BB962C8B-B14F-4D97-AF65-F5344CB8AC3E}">
        <p14:creationId xmlns:p14="http://schemas.microsoft.com/office/powerpoint/2010/main" val="38545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353" y="728726"/>
            <a:ext cx="7690484" cy="574040"/>
          </a:xfrm>
          <a:prstGeom prst="rect">
            <a:avLst/>
          </a:prstGeom>
        </p:spPr>
        <p:txBody>
          <a:bodyPr vert="horz" wrap="square" lIns="0" tIns="12700" rIns="0" bIns="0" rtlCol="0">
            <a:spAutoFit/>
          </a:bodyPr>
          <a:lstStyle/>
          <a:p>
            <a:pPr marL="12700">
              <a:lnSpc>
                <a:spcPct val="100000"/>
              </a:lnSpc>
              <a:spcBef>
                <a:spcPts val="100"/>
              </a:spcBef>
            </a:pPr>
            <a:r>
              <a:rPr spc="-5" dirty="0"/>
              <a:t>Connection-Oriented </a:t>
            </a:r>
            <a:r>
              <a:rPr dirty="0"/>
              <a:t>– </a:t>
            </a:r>
            <a:r>
              <a:rPr spc="-5" dirty="0"/>
              <a:t>Virtual</a:t>
            </a:r>
            <a:r>
              <a:rPr spc="-114" dirty="0"/>
              <a:t> </a:t>
            </a:r>
            <a:r>
              <a:rPr spc="-5" dirty="0"/>
              <a:t>Circuits</a:t>
            </a:r>
          </a:p>
        </p:txBody>
      </p:sp>
      <p:sp>
        <p:nvSpPr>
          <p:cNvPr id="3" name="object 3"/>
          <p:cNvSpPr txBox="1"/>
          <p:nvPr/>
        </p:nvSpPr>
        <p:spPr>
          <a:xfrm>
            <a:off x="993139" y="1548638"/>
            <a:ext cx="800798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along </a:t>
            </a:r>
            <a:r>
              <a:rPr sz="2400" dirty="0">
                <a:latin typeface="Arial"/>
                <a:cs typeface="Arial"/>
              </a:rPr>
              <a:t>a </a:t>
            </a:r>
            <a:r>
              <a:rPr sz="2400" spc="-5" dirty="0">
                <a:latin typeface="Arial"/>
                <a:cs typeface="Arial"/>
              </a:rPr>
              <a:t>virtual circuit using tag inside</a:t>
            </a:r>
            <a:r>
              <a:rPr sz="2400" spc="35" dirty="0">
                <a:latin typeface="Arial"/>
                <a:cs typeface="Arial"/>
              </a:rPr>
              <a:t> </a:t>
            </a:r>
            <a:r>
              <a:rPr sz="2400" spc="-5" dirty="0">
                <a:latin typeface="Arial"/>
                <a:cs typeface="Arial"/>
              </a:rPr>
              <a:t>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Virtual circuit (VC) is set up ahead of</a:t>
            </a:r>
            <a:r>
              <a:rPr sz="2400" spc="20" dirty="0">
                <a:latin typeface="Arial"/>
                <a:cs typeface="Arial"/>
              </a:rPr>
              <a:t> </a:t>
            </a:r>
            <a:r>
              <a:rPr sz="2400" spc="-5" dirty="0">
                <a:latin typeface="Arial"/>
                <a:cs typeface="Arial"/>
              </a:rPr>
              <a:t>time</a:t>
            </a:r>
            <a:endParaRPr sz="2400">
              <a:latin typeface="Arial"/>
              <a:cs typeface="Arial"/>
            </a:endParaRPr>
          </a:p>
        </p:txBody>
      </p:sp>
      <p:grpSp>
        <p:nvGrpSpPr>
          <p:cNvPr id="16" name="Group 15">
            <a:extLst>
              <a:ext uri="{FF2B5EF4-FFF2-40B4-BE49-F238E27FC236}">
                <a16:creationId xmlns:a16="http://schemas.microsoft.com/office/drawing/2014/main" id="{FA0DD78D-09CB-420E-AD0E-5E1A5D9DABE3}"/>
              </a:ext>
            </a:extLst>
          </p:cNvPr>
          <p:cNvGrpSpPr>
            <a:grpSpLocks noGrp="1" noUngrp="1" noChangeAspect="1"/>
          </p:cNvGrpSpPr>
          <p:nvPr/>
        </p:nvGrpSpPr>
        <p:grpSpPr>
          <a:xfrm>
            <a:off x="685800" y="2703829"/>
            <a:ext cx="8991600" cy="4687571"/>
            <a:chOff x="685800" y="957263"/>
            <a:chExt cx="7772400" cy="5367337"/>
          </a:xfrm>
        </p:grpSpPr>
        <p:pic>
          <p:nvPicPr>
            <p:cNvPr id="17" name="Picture 16" descr="05_Page_03.tif">
              <a:extLst>
                <a:ext uri="{FF2B5EF4-FFF2-40B4-BE49-F238E27FC236}">
                  <a16:creationId xmlns:a16="http://schemas.microsoft.com/office/drawing/2014/main" id="{98CE3FCA-656E-41C6-B743-9BD10CDA1A70}"/>
                </a:ext>
              </a:extLst>
            </p:cNvPr>
            <p:cNvPicPr>
              <a:picLocks noRot="1" noChangeAspect="1" noMove="1" noResize="1"/>
            </p:cNvPicPr>
            <p:nvPr isPhoto="1"/>
          </p:nvPicPr>
          <p:blipFill>
            <a:blip r:embed="rId2" cstate="print">
              <a:lum/>
            </a:blip>
            <a:stretch>
              <a:fillRect/>
            </a:stretch>
          </p:blipFill>
          <p:spPr>
            <a:xfrm>
              <a:off x="685800" y="957263"/>
              <a:ext cx="7772400" cy="4941887"/>
            </a:xfrm>
            <a:prstGeom prst="rect">
              <a:avLst/>
            </a:prstGeom>
            <a:noFill/>
            <a:ln>
              <a:noFill/>
            </a:ln>
          </p:spPr>
        </p:pic>
        <p:sp>
          <p:nvSpPr>
            <p:cNvPr id="18" name="Rectangle 17">
              <a:extLst>
                <a:ext uri="{FF2B5EF4-FFF2-40B4-BE49-F238E27FC236}">
                  <a16:creationId xmlns:a16="http://schemas.microsoft.com/office/drawing/2014/main" id="{1465AF9F-BDFC-4B4F-A511-89BB9932DFC3}"/>
                </a:ext>
              </a:extLst>
            </p:cNvPr>
            <p:cNvSpPr/>
            <p:nvPr/>
          </p:nvSpPr>
          <p:spPr>
            <a:xfrm>
              <a:off x="685800" y="5981700"/>
              <a:ext cx="7772400" cy="342900"/>
            </a:xfrm>
            <a:prstGeom prst="rect">
              <a:avLst/>
            </a:prstGeom>
            <a:noFill/>
            <a:ln>
              <a:noFill/>
            </a:ln>
          </p:spPr>
          <p:txBody>
            <a:bodyPr anchor="ctr">
              <a:noAutofit/>
            </a:bodyPr>
            <a:lstStyle/>
            <a:p>
              <a:pPr algn="ctr"/>
              <a:r>
                <a:rPr lang="en-US" sz="2000" dirty="0"/>
                <a:t>Routing within a virtual-circuit network.</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3183" y="728726"/>
            <a:ext cx="8890000" cy="574040"/>
          </a:xfrm>
          <a:prstGeom prst="rect">
            <a:avLst/>
          </a:prstGeom>
        </p:spPr>
        <p:txBody>
          <a:bodyPr vert="horz" wrap="square" lIns="0" tIns="12700" rIns="0" bIns="0" rtlCol="0">
            <a:spAutoFit/>
          </a:bodyPr>
          <a:lstStyle/>
          <a:p>
            <a:pPr marL="12700">
              <a:lnSpc>
                <a:spcPct val="100000"/>
              </a:lnSpc>
              <a:spcBef>
                <a:spcPts val="100"/>
              </a:spcBef>
            </a:pPr>
            <a:r>
              <a:rPr spc="-5" dirty="0"/>
              <a:t>Comparison of </a:t>
            </a:r>
            <a:r>
              <a:rPr dirty="0"/>
              <a:t>Virtual-Circuits &amp;</a:t>
            </a:r>
            <a:r>
              <a:rPr spc="-125" dirty="0"/>
              <a:t> </a:t>
            </a:r>
            <a:r>
              <a:rPr dirty="0"/>
              <a:t>Datagrams</a:t>
            </a:r>
          </a:p>
        </p:txBody>
      </p:sp>
      <p:pic>
        <p:nvPicPr>
          <p:cNvPr id="3" name="object 3"/>
          <p:cNvPicPr/>
          <p:nvPr/>
        </p:nvPicPr>
        <p:blipFill>
          <a:blip r:embed="rId2" cstate="print"/>
          <a:stretch>
            <a:fillRect/>
          </a:stretch>
        </p:blipFill>
        <p:spPr>
          <a:xfrm>
            <a:off x="733423" y="1557789"/>
            <a:ext cx="8589519" cy="55139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b="1" spc="-5" dirty="0">
                <a:latin typeface="Times New Roman" panose="02020603050405020304" pitchFamily="18" charset="0"/>
                <a:cs typeface="Times New Roman" panose="02020603050405020304" pitchFamily="18" charset="0"/>
              </a:rPr>
              <a:t>Design</a:t>
            </a:r>
            <a:r>
              <a:rPr sz="2400" b="1"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Issues</a:t>
            </a:r>
            <a:endParaRPr sz="2400" b="1"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b="1" spc="-5" dirty="0">
                <a:latin typeface="Times New Roman" panose="02020603050405020304" pitchFamily="18" charset="0"/>
                <a:cs typeface="Times New Roman" panose="02020603050405020304" pitchFamily="18" charset="0"/>
              </a:rPr>
              <a:t>Routing</a:t>
            </a:r>
            <a:r>
              <a:rPr sz="2400" b="1" spc="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Algorithms</a:t>
            </a:r>
            <a:endParaRPr lang="en-IN" sz="2400" b="1"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2982868"/>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44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432530"/>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decision has to be made for every packet as best route may be changed over last time.</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design</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Algorithms and data structures</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and forwarding</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Forwarding: a process which takes each packet and forwards it to outgoing line.</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 process which updates the routing tables.</a:t>
            </a:r>
          </a:p>
          <a:p>
            <a:pPr marL="1270000" marR="5080" lvl="2"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Routing algorithms play a major role.</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Properties of routing algorithm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Correctness, simplicity: </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Robustness: it should run for years; hosts fail, routers crash, software fails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Stability: Routing algorithm should converge and reach equilibrium.</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fairness, efficiency:  Difficult to achieve: For example,  in case of high traffic between A and A’, B and B’, C and C’, the traffic between X and X’ will be shut off. So compromise is required.</a:t>
            </a:r>
          </a:p>
        </p:txBody>
      </p:sp>
    </p:spTree>
    <p:extLst>
      <p:ext uri="{BB962C8B-B14F-4D97-AF65-F5344CB8AC3E}">
        <p14:creationId xmlns:p14="http://schemas.microsoft.com/office/powerpoint/2010/main" val="202348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454" y="728726"/>
            <a:ext cx="4570730" cy="574040"/>
          </a:xfrm>
          <a:prstGeom prst="rect">
            <a:avLst/>
          </a:prstGeom>
        </p:spPr>
        <p:txBody>
          <a:bodyPr vert="horz" wrap="square" lIns="0" tIns="12700" rIns="0" bIns="0" rtlCol="0">
            <a:spAutoFit/>
          </a:bodyPr>
          <a:lstStyle/>
          <a:p>
            <a:pPr marL="12700">
              <a:lnSpc>
                <a:spcPct val="100000"/>
              </a:lnSpc>
              <a:spcBef>
                <a:spcPts val="100"/>
              </a:spcBef>
            </a:pPr>
            <a:r>
              <a:rPr spc="-5" dirty="0"/>
              <a:t>Routing </a:t>
            </a:r>
            <a:r>
              <a:rPr dirty="0"/>
              <a:t>Algorithms</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58316" y="1548638"/>
            <a:ext cx="7583805" cy="17932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Routing</a:t>
            </a:r>
            <a:r>
              <a:rPr sz="2400" spc="-5" dirty="0">
                <a:latin typeface="Arial"/>
                <a:cs typeface="Arial"/>
              </a:rPr>
              <a:t> is the process of discovering network</a:t>
            </a:r>
            <a:r>
              <a:rPr sz="2400" spc="40" dirty="0">
                <a:latin typeface="Arial"/>
                <a:cs typeface="Arial"/>
              </a:rPr>
              <a:t> </a:t>
            </a:r>
            <a:r>
              <a:rPr sz="2400" spc="-5" dirty="0">
                <a:latin typeface="Arial"/>
                <a:cs typeface="Arial"/>
              </a:rPr>
              <a:t>paths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Model the network as </a:t>
            </a:r>
            <a:r>
              <a:rPr sz="2400" dirty="0">
                <a:latin typeface="Arial"/>
                <a:cs typeface="Arial"/>
              </a:rPr>
              <a:t>a </a:t>
            </a:r>
            <a:r>
              <a:rPr sz="2400" spc="-5" dirty="0">
                <a:latin typeface="Arial"/>
                <a:cs typeface="Arial"/>
              </a:rPr>
              <a:t>graph of nodes and</a:t>
            </a:r>
            <a:r>
              <a:rPr sz="2400" spc="40"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Decide what to optimize (e.g., fairness vs</a:t>
            </a:r>
            <a:r>
              <a:rPr sz="2400" spc="-10" dirty="0">
                <a:latin typeface="Arial"/>
                <a:cs typeface="Arial"/>
              </a:rPr>
              <a:t> </a:t>
            </a:r>
            <a:r>
              <a:rPr sz="2400" spc="-5" dirty="0">
                <a:latin typeface="Arial"/>
                <a:cs typeface="Arial"/>
              </a:rPr>
              <a:t>efficiency)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Update routes for changes in topology (e.g.,</a:t>
            </a:r>
            <a:r>
              <a:rPr sz="2400" dirty="0">
                <a:latin typeface="Arial"/>
                <a:cs typeface="Arial"/>
              </a:rPr>
              <a:t> </a:t>
            </a:r>
            <a:r>
              <a:rPr sz="2400" spc="-5" dirty="0">
                <a:latin typeface="Arial"/>
                <a:cs typeface="Arial"/>
              </a:rPr>
              <a:t>failures)</a:t>
            </a:r>
            <a:endParaRPr sz="2400" dirty="0">
              <a:latin typeface="Arial"/>
              <a:cs typeface="Arial"/>
            </a:endParaRPr>
          </a:p>
        </p:txBody>
      </p:sp>
      <p:grpSp>
        <p:nvGrpSpPr>
          <p:cNvPr id="5" name="object 5"/>
          <p:cNvGrpSpPr/>
          <p:nvPr/>
        </p:nvGrpSpPr>
        <p:grpSpPr>
          <a:xfrm>
            <a:off x="1965031" y="3607220"/>
            <a:ext cx="6066790" cy="2051685"/>
            <a:chOff x="1965031" y="3607220"/>
            <a:chExt cx="6066790" cy="2051685"/>
          </a:xfrm>
        </p:grpSpPr>
        <p:pic>
          <p:nvPicPr>
            <p:cNvPr id="6" name="object 6"/>
            <p:cNvPicPr/>
            <p:nvPr/>
          </p:nvPicPr>
          <p:blipFill>
            <a:blip r:embed="rId2" cstate="print"/>
            <a:stretch>
              <a:fillRect/>
            </a:stretch>
          </p:blipFill>
          <p:spPr>
            <a:xfrm>
              <a:off x="3205620" y="3607220"/>
              <a:ext cx="3048519" cy="766659"/>
            </a:xfrm>
            <a:prstGeom prst="rect">
              <a:avLst/>
            </a:prstGeom>
          </p:spPr>
        </p:pic>
        <p:sp>
          <p:nvSpPr>
            <p:cNvPr id="7" name="object 7"/>
            <p:cNvSpPr/>
            <p:nvPr/>
          </p:nvSpPr>
          <p:spPr>
            <a:xfrm>
              <a:off x="3406901" y="4144518"/>
              <a:ext cx="64769" cy="229870"/>
            </a:xfrm>
            <a:custGeom>
              <a:avLst/>
              <a:gdLst/>
              <a:ahLst/>
              <a:cxnLst/>
              <a:rect l="l" t="t" r="r" b="b"/>
              <a:pathLst>
                <a:path w="64770" h="229870">
                  <a:moveTo>
                    <a:pt x="64313" y="229362"/>
                  </a:moveTo>
                  <a:lnTo>
                    <a:pt x="0" y="0"/>
                  </a:lnTo>
                  <a:lnTo>
                    <a:pt x="0" y="229362"/>
                  </a:lnTo>
                  <a:lnTo>
                    <a:pt x="64313" y="229362"/>
                  </a:lnTo>
                  <a:close/>
                </a:path>
              </a:pathLst>
            </a:custGeom>
            <a:solidFill>
              <a:srgbClr val="FFFFFF"/>
            </a:solidFill>
          </p:spPr>
          <p:txBody>
            <a:bodyPr wrap="square" lIns="0" tIns="0" rIns="0" bIns="0" rtlCol="0"/>
            <a:lstStyle/>
            <a:p>
              <a:endParaRPr/>
            </a:p>
          </p:txBody>
        </p:sp>
        <p:sp>
          <p:nvSpPr>
            <p:cNvPr id="8" name="object 8"/>
            <p:cNvSpPr/>
            <p:nvPr/>
          </p:nvSpPr>
          <p:spPr>
            <a:xfrm>
              <a:off x="339775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sp>
          <p:nvSpPr>
            <p:cNvPr id="9" name="object 9"/>
            <p:cNvSpPr/>
            <p:nvPr/>
          </p:nvSpPr>
          <p:spPr>
            <a:xfrm>
              <a:off x="6204203" y="4139946"/>
              <a:ext cx="66040" cy="234315"/>
            </a:xfrm>
            <a:custGeom>
              <a:avLst/>
              <a:gdLst/>
              <a:ahLst/>
              <a:cxnLst/>
              <a:rect l="l" t="t" r="r" b="b"/>
              <a:pathLst>
                <a:path w="66039" h="234314">
                  <a:moveTo>
                    <a:pt x="65646" y="233933"/>
                  </a:moveTo>
                  <a:lnTo>
                    <a:pt x="0" y="0"/>
                  </a:lnTo>
                  <a:lnTo>
                    <a:pt x="0" y="233933"/>
                  </a:lnTo>
                  <a:lnTo>
                    <a:pt x="65646" y="233933"/>
                  </a:lnTo>
                  <a:close/>
                </a:path>
              </a:pathLst>
            </a:custGeom>
            <a:solidFill>
              <a:srgbClr val="FFFFFF"/>
            </a:solidFill>
          </p:spPr>
          <p:txBody>
            <a:bodyPr wrap="square" lIns="0" tIns="0" rIns="0" bIns="0" rtlCol="0"/>
            <a:lstStyle/>
            <a:p>
              <a:endParaRPr/>
            </a:p>
          </p:txBody>
        </p:sp>
        <p:sp>
          <p:nvSpPr>
            <p:cNvPr id="10" name="object 10"/>
            <p:cNvSpPr/>
            <p:nvPr/>
          </p:nvSpPr>
          <p:spPr>
            <a:xfrm>
              <a:off x="6195059" y="4139946"/>
              <a:ext cx="19050" cy="234315"/>
            </a:xfrm>
            <a:custGeom>
              <a:avLst/>
              <a:gdLst/>
              <a:ahLst/>
              <a:cxnLst/>
              <a:rect l="l" t="t" r="r" b="b"/>
              <a:pathLst>
                <a:path w="19050" h="234314">
                  <a:moveTo>
                    <a:pt x="19050" y="0"/>
                  </a:moveTo>
                  <a:lnTo>
                    <a:pt x="19050" y="233933"/>
                  </a:lnTo>
                  <a:lnTo>
                    <a:pt x="0" y="233933"/>
                  </a:lnTo>
                  <a:lnTo>
                    <a:pt x="0" y="0"/>
                  </a:lnTo>
                  <a:lnTo>
                    <a:pt x="19050" y="0"/>
                  </a:lnTo>
                  <a:close/>
                </a:path>
              </a:pathLst>
            </a:custGeom>
            <a:solidFill>
              <a:srgbClr val="FF2BD8"/>
            </a:solidFill>
          </p:spPr>
          <p:txBody>
            <a:bodyPr wrap="square" lIns="0" tIns="0" rIns="0" bIns="0" rtlCol="0"/>
            <a:lstStyle/>
            <a:p>
              <a:endParaRPr/>
            </a:p>
          </p:txBody>
        </p:sp>
        <p:sp>
          <p:nvSpPr>
            <p:cNvPr id="11" name="object 11"/>
            <p:cNvSpPr/>
            <p:nvPr/>
          </p:nvSpPr>
          <p:spPr>
            <a:xfrm>
              <a:off x="4862322" y="4144518"/>
              <a:ext cx="64135" cy="229870"/>
            </a:xfrm>
            <a:custGeom>
              <a:avLst/>
              <a:gdLst/>
              <a:ahLst/>
              <a:cxnLst/>
              <a:rect l="l" t="t" r="r" b="b"/>
              <a:pathLst>
                <a:path w="64135" h="229870">
                  <a:moveTo>
                    <a:pt x="64136" y="229362"/>
                  </a:moveTo>
                  <a:lnTo>
                    <a:pt x="0" y="0"/>
                  </a:lnTo>
                  <a:lnTo>
                    <a:pt x="0" y="229362"/>
                  </a:lnTo>
                  <a:lnTo>
                    <a:pt x="64136" y="229362"/>
                  </a:lnTo>
                  <a:close/>
                </a:path>
              </a:pathLst>
            </a:custGeom>
            <a:solidFill>
              <a:srgbClr val="FFFFFF"/>
            </a:solidFill>
          </p:spPr>
          <p:txBody>
            <a:bodyPr wrap="square" lIns="0" tIns="0" rIns="0" bIns="0" rtlCol="0"/>
            <a:lstStyle/>
            <a:p>
              <a:endParaRPr/>
            </a:p>
          </p:txBody>
        </p:sp>
        <p:sp>
          <p:nvSpPr>
            <p:cNvPr id="12" name="object 12"/>
            <p:cNvSpPr/>
            <p:nvPr/>
          </p:nvSpPr>
          <p:spPr>
            <a:xfrm>
              <a:off x="4853177" y="4144518"/>
              <a:ext cx="19050" cy="229870"/>
            </a:xfrm>
            <a:custGeom>
              <a:avLst/>
              <a:gdLst/>
              <a:ahLst/>
              <a:cxnLst/>
              <a:rect l="l" t="t" r="r" b="b"/>
              <a:pathLst>
                <a:path w="19050" h="229870">
                  <a:moveTo>
                    <a:pt x="19050" y="0"/>
                  </a:moveTo>
                  <a:lnTo>
                    <a:pt x="19050" y="229362"/>
                  </a:lnTo>
                  <a:lnTo>
                    <a:pt x="0" y="229362"/>
                  </a:lnTo>
                  <a:lnTo>
                    <a:pt x="0" y="0"/>
                  </a:lnTo>
                  <a:lnTo>
                    <a:pt x="19050" y="0"/>
                  </a:lnTo>
                  <a:close/>
                </a:path>
              </a:pathLst>
            </a:custGeom>
            <a:solidFill>
              <a:srgbClr val="FF2BD8"/>
            </a:solidFill>
          </p:spPr>
          <p:txBody>
            <a:bodyPr wrap="square" lIns="0" tIns="0" rIns="0" bIns="0" rtlCol="0"/>
            <a:lstStyle/>
            <a:p>
              <a:endParaRPr/>
            </a:p>
          </p:txBody>
        </p:sp>
        <p:pic>
          <p:nvPicPr>
            <p:cNvPr id="13" name="object 13"/>
            <p:cNvPicPr/>
            <p:nvPr/>
          </p:nvPicPr>
          <p:blipFill>
            <a:blip r:embed="rId3" cstate="print"/>
            <a:stretch>
              <a:fillRect/>
            </a:stretch>
          </p:blipFill>
          <p:spPr>
            <a:xfrm>
              <a:off x="1965031" y="4373880"/>
              <a:ext cx="6066780" cy="979170"/>
            </a:xfrm>
            <a:prstGeom prst="rect">
              <a:avLst/>
            </a:prstGeom>
          </p:spPr>
        </p:pic>
        <p:sp>
          <p:nvSpPr>
            <p:cNvPr id="14" name="object 14"/>
            <p:cNvSpPr/>
            <p:nvPr/>
          </p:nvSpPr>
          <p:spPr>
            <a:xfrm>
              <a:off x="2846831" y="4690872"/>
              <a:ext cx="4257675" cy="110489"/>
            </a:xfrm>
            <a:custGeom>
              <a:avLst/>
              <a:gdLst/>
              <a:ahLst/>
              <a:cxnLst/>
              <a:rect l="l" t="t" r="r" b="b"/>
              <a:pathLst>
                <a:path w="4257675" h="110489">
                  <a:moveTo>
                    <a:pt x="4219877" y="55244"/>
                  </a:moveTo>
                  <a:lnTo>
                    <a:pt x="4203476" y="45732"/>
                  </a:lnTo>
                  <a:lnTo>
                    <a:pt x="4151376" y="45688"/>
                  </a:lnTo>
                  <a:lnTo>
                    <a:pt x="0" y="44196"/>
                  </a:lnTo>
                  <a:lnTo>
                    <a:pt x="0" y="63246"/>
                  </a:lnTo>
                  <a:lnTo>
                    <a:pt x="4203476" y="64757"/>
                  </a:lnTo>
                  <a:lnTo>
                    <a:pt x="4219877" y="55244"/>
                  </a:lnTo>
                  <a:close/>
                </a:path>
                <a:path w="4257675" h="110489">
                  <a:moveTo>
                    <a:pt x="4257294" y="54863"/>
                  </a:moveTo>
                  <a:lnTo>
                    <a:pt x="4167378" y="2285"/>
                  </a:lnTo>
                  <a:lnTo>
                    <a:pt x="4162805" y="0"/>
                  </a:lnTo>
                  <a:lnTo>
                    <a:pt x="4156710" y="1523"/>
                  </a:lnTo>
                  <a:lnTo>
                    <a:pt x="4154424" y="6095"/>
                  </a:lnTo>
                  <a:lnTo>
                    <a:pt x="4151376" y="10667"/>
                  </a:lnTo>
                  <a:lnTo>
                    <a:pt x="4152900" y="16001"/>
                  </a:lnTo>
                  <a:lnTo>
                    <a:pt x="4157472" y="19049"/>
                  </a:lnTo>
                  <a:lnTo>
                    <a:pt x="4203433" y="45707"/>
                  </a:lnTo>
                  <a:lnTo>
                    <a:pt x="4238244" y="45719"/>
                  </a:lnTo>
                  <a:lnTo>
                    <a:pt x="4238244" y="66003"/>
                  </a:lnTo>
                  <a:lnTo>
                    <a:pt x="4257294" y="54863"/>
                  </a:lnTo>
                  <a:close/>
                </a:path>
                <a:path w="4257675" h="110489">
                  <a:moveTo>
                    <a:pt x="4238244" y="66003"/>
                  </a:moveTo>
                  <a:lnTo>
                    <a:pt x="4238244" y="64769"/>
                  </a:lnTo>
                  <a:lnTo>
                    <a:pt x="4203433" y="64782"/>
                  </a:lnTo>
                  <a:lnTo>
                    <a:pt x="4157472" y="91439"/>
                  </a:lnTo>
                  <a:lnTo>
                    <a:pt x="4152900" y="93725"/>
                  </a:lnTo>
                  <a:lnTo>
                    <a:pt x="4151376" y="99821"/>
                  </a:lnTo>
                  <a:lnTo>
                    <a:pt x="4153662" y="104393"/>
                  </a:lnTo>
                  <a:lnTo>
                    <a:pt x="4156710" y="108965"/>
                  </a:lnTo>
                  <a:lnTo>
                    <a:pt x="4162805" y="110489"/>
                  </a:lnTo>
                  <a:lnTo>
                    <a:pt x="4167378" y="107441"/>
                  </a:lnTo>
                  <a:lnTo>
                    <a:pt x="4238244" y="66003"/>
                  </a:lnTo>
                  <a:close/>
                </a:path>
                <a:path w="4257675" h="110489">
                  <a:moveTo>
                    <a:pt x="4238244" y="64769"/>
                  </a:moveTo>
                  <a:lnTo>
                    <a:pt x="4238244" y="45719"/>
                  </a:lnTo>
                  <a:lnTo>
                    <a:pt x="4203433" y="45707"/>
                  </a:lnTo>
                  <a:lnTo>
                    <a:pt x="4219877" y="55244"/>
                  </a:lnTo>
                  <a:lnTo>
                    <a:pt x="4233672" y="47243"/>
                  </a:lnTo>
                  <a:lnTo>
                    <a:pt x="4233672" y="64768"/>
                  </a:lnTo>
                  <a:lnTo>
                    <a:pt x="4238244" y="64769"/>
                  </a:lnTo>
                  <a:close/>
                </a:path>
                <a:path w="4257675" h="110489">
                  <a:moveTo>
                    <a:pt x="4233672" y="64768"/>
                  </a:moveTo>
                  <a:lnTo>
                    <a:pt x="4233672" y="63245"/>
                  </a:lnTo>
                  <a:lnTo>
                    <a:pt x="4219877" y="55244"/>
                  </a:lnTo>
                  <a:lnTo>
                    <a:pt x="4203476" y="64757"/>
                  </a:lnTo>
                  <a:lnTo>
                    <a:pt x="4233672" y="64768"/>
                  </a:lnTo>
                  <a:close/>
                </a:path>
                <a:path w="4257675" h="110489">
                  <a:moveTo>
                    <a:pt x="4233672" y="63245"/>
                  </a:moveTo>
                  <a:lnTo>
                    <a:pt x="4233672" y="47243"/>
                  </a:lnTo>
                  <a:lnTo>
                    <a:pt x="4219877" y="55244"/>
                  </a:lnTo>
                  <a:lnTo>
                    <a:pt x="4233672" y="63245"/>
                  </a:lnTo>
                  <a:close/>
                </a:path>
              </a:pathLst>
            </a:custGeom>
            <a:solidFill>
              <a:srgbClr val="FF2BD8"/>
            </a:solidFill>
          </p:spPr>
          <p:txBody>
            <a:bodyPr wrap="square" lIns="0" tIns="0" rIns="0" bIns="0" rtlCol="0"/>
            <a:lstStyle/>
            <a:p>
              <a:endParaRPr/>
            </a:p>
          </p:txBody>
        </p:sp>
        <p:sp>
          <p:nvSpPr>
            <p:cNvPr id="15" name="object 15"/>
            <p:cNvSpPr/>
            <p:nvPr/>
          </p:nvSpPr>
          <p:spPr>
            <a:xfrm>
              <a:off x="3406901" y="4373880"/>
              <a:ext cx="276225" cy="754380"/>
            </a:xfrm>
            <a:custGeom>
              <a:avLst/>
              <a:gdLst/>
              <a:ahLst/>
              <a:cxnLst/>
              <a:rect l="l" t="t" r="r" b="b"/>
              <a:pathLst>
                <a:path w="276225" h="754379">
                  <a:moveTo>
                    <a:pt x="107474" y="153923"/>
                  </a:moveTo>
                  <a:lnTo>
                    <a:pt x="64313" y="0"/>
                  </a:lnTo>
                  <a:lnTo>
                    <a:pt x="0" y="0"/>
                  </a:lnTo>
                  <a:lnTo>
                    <a:pt x="0" y="153923"/>
                  </a:lnTo>
                  <a:lnTo>
                    <a:pt x="107474" y="153923"/>
                  </a:lnTo>
                  <a:close/>
                </a:path>
                <a:path w="276225" h="754379">
                  <a:moveTo>
                    <a:pt x="275844" y="754379"/>
                  </a:moveTo>
                  <a:lnTo>
                    <a:pt x="275844" y="153923"/>
                  </a:lnTo>
                  <a:lnTo>
                    <a:pt x="107474" y="153923"/>
                  </a:lnTo>
                  <a:lnTo>
                    <a:pt x="275844" y="754379"/>
                  </a:lnTo>
                  <a:close/>
                </a:path>
              </a:pathLst>
            </a:custGeom>
            <a:solidFill>
              <a:srgbClr val="FFFFFF"/>
            </a:solidFill>
          </p:spPr>
          <p:txBody>
            <a:bodyPr wrap="square" lIns="0" tIns="0" rIns="0" bIns="0" rtlCol="0"/>
            <a:lstStyle/>
            <a:p>
              <a:endParaRPr/>
            </a:p>
          </p:txBody>
        </p:sp>
        <p:sp>
          <p:nvSpPr>
            <p:cNvPr id="16" name="object 16"/>
            <p:cNvSpPr/>
            <p:nvPr/>
          </p:nvSpPr>
          <p:spPr>
            <a:xfrm>
              <a:off x="3397757" y="4373880"/>
              <a:ext cx="340360" cy="754380"/>
            </a:xfrm>
            <a:custGeom>
              <a:avLst/>
              <a:gdLst/>
              <a:ahLst/>
              <a:cxnLst/>
              <a:rect l="l" t="t" r="r" b="b"/>
              <a:pathLst>
                <a:path w="340360" h="754379">
                  <a:moveTo>
                    <a:pt x="19050" y="144779"/>
                  </a:moveTo>
                  <a:lnTo>
                    <a:pt x="19050" y="0"/>
                  </a:lnTo>
                  <a:lnTo>
                    <a:pt x="0" y="0"/>
                  </a:lnTo>
                  <a:lnTo>
                    <a:pt x="0" y="159257"/>
                  </a:lnTo>
                  <a:lnTo>
                    <a:pt x="4572" y="163829"/>
                  </a:lnTo>
                  <a:lnTo>
                    <a:pt x="9143" y="163829"/>
                  </a:lnTo>
                  <a:lnTo>
                    <a:pt x="9144" y="144779"/>
                  </a:lnTo>
                  <a:lnTo>
                    <a:pt x="19050" y="144779"/>
                  </a:lnTo>
                  <a:close/>
                </a:path>
                <a:path w="340360" h="754379">
                  <a:moveTo>
                    <a:pt x="294132" y="699778"/>
                  </a:moveTo>
                  <a:lnTo>
                    <a:pt x="294132" y="148589"/>
                  </a:lnTo>
                  <a:lnTo>
                    <a:pt x="290322" y="144779"/>
                  </a:lnTo>
                  <a:lnTo>
                    <a:pt x="9144" y="144779"/>
                  </a:lnTo>
                  <a:lnTo>
                    <a:pt x="19050" y="153923"/>
                  </a:lnTo>
                  <a:lnTo>
                    <a:pt x="19050" y="163829"/>
                  </a:lnTo>
                  <a:lnTo>
                    <a:pt x="275082" y="163829"/>
                  </a:lnTo>
                  <a:lnTo>
                    <a:pt x="275082" y="153923"/>
                  </a:lnTo>
                  <a:lnTo>
                    <a:pt x="284988" y="163829"/>
                  </a:lnTo>
                  <a:lnTo>
                    <a:pt x="284988" y="715544"/>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916" y="715667"/>
                  </a:moveTo>
                  <a:lnTo>
                    <a:pt x="248412" y="653795"/>
                  </a:lnTo>
                  <a:lnTo>
                    <a:pt x="246126" y="649223"/>
                  </a:lnTo>
                  <a:lnTo>
                    <a:pt x="240030" y="647699"/>
                  </a:lnTo>
                  <a:lnTo>
                    <a:pt x="235458" y="650747"/>
                  </a:lnTo>
                  <a:lnTo>
                    <a:pt x="230886" y="653033"/>
                  </a:lnTo>
                  <a:lnTo>
                    <a:pt x="229362" y="659129"/>
                  </a:lnTo>
                  <a:lnTo>
                    <a:pt x="232410" y="663701"/>
                  </a:lnTo>
                  <a:lnTo>
                    <a:pt x="275082" y="737295"/>
                  </a:lnTo>
                  <a:lnTo>
                    <a:pt x="275082" y="735329"/>
                  </a:lnTo>
                  <a:lnTo>
                    <a:pt x="276606" y="735329"/>
                  </a:lnTo>
                  <a:lnTo>
                    <a:pt x="276606" y="729995"/>
                  </a:lnTo>
                  <a:lnTo>
                    <a:pt x="284916" y="715667"/>
                  </a:lnTo>
                  <a:close/>
                </a:path>
                <a:path w="340360" h="754379">
                  <a:moveTo>
                    <a:pt x="284988" y="163829"/>
                  </a:moveTo>
                  <a:lnTo>
                    <a:pt x="275082" y="153923"/>
                  </a:lnTo>
                  <a:lnTo>
                    <a:pt x="275082" y="163829"/>
                  </a:lnTo>
                  <a:lnTo>
                    <a:pt x="284988" y="163829"/>
                  </a:lnTo>
                  <a:close/>
                </a:path>
                <a:path w="340360" h="754379">
                  <a:moveTo>
                    <a:pt x="284988" y="715544"/>
                  </a:moveTo>
                  <a:lnTo>
                    <a:pt x="284988" y="163829"/>
                  </a:lnTo>
                  <a:lnTo>
                    <a:pt x="275082" y="163829"/>
                  </a:lnTo>
                  <a:lnTo>
                    <a:pt x="275082" y="698999"/>
                  </a:lnTo>
                  <a:lnTo>
                    <a:pt x="284916" y="715667"/>
                  </a:lnTo>
                  <a:close/>
                </a:path>
                <a:path w="340360" h="754379">
                  <a:moveTo>
                    <a:pt x="294132" y="738609"/>
                  </a:moveTo>
                  <a:lnTo>
                    <a:pt x="294132" y="735329"/>
                  </a:lnTo>
                  <a:lnTo>
                    <a:pt x="275082" y="735329"/>
                  </a:lnTo>
                  <a:lnTo>
                    <a:pt x="275082" y="737295"/>
                  </a:lnTo>
                  <a:lnTo>
                    <a:pt x="284988" y="754379"/>
                  </a:lnTo>
                  <a:lnTo>
                    <a:pt x="294132" y="738609"/>
                  </a:lnTo>
                  <a:close/>
                </a:path>
                <a:path w="340360" h="754379">
                  <a:moveTo>
                    <a:pt x="293370" y="729995"/>
                  </a:moveTo>
                  <a:lnTo>
                    <a:pt x="284916" y="715667"/>
                  </a:lnTo>
                  <a:lnTo>
                    <a:pt x="276606" y="729995"/>
                  </a:lnTo>
                  <a:lnTo>
                    <a:pt x="293370" y="729995"/>
                  </a:lnTo>
                  <a:close/>
                </a:path>
                <a:path w="340360" h="754379">
                  <a:moveTo>
                    <a:pt x="293370" y="735329"/>
                  </a:moveTo>
                  <a:lnTo>
                    <a:pt x="293370" y="729995"/>
                  </a:lnTo>
                  <a:lnTo>
                    <a:pt x="276606" y="729995"/>
                  </a:lnTo>
                  <a:lnTo>
                    <a:pt x="276606" y="735329"/>
                  </a:lnTo>
                  <a:lnTo>
                    <a:pt x="293370" y="735329"/>
                  </a:lnTo>
                  <a:close/>
                </a:path>
                <a:path w="340360" h="754379">
                  <a:moveTo>
                    <a:pt x="339852" y="659129"/>
                  </a:moveTo>
                  <a:lnTo>
                    <a:pt x="338328" y="653033"/>
                  </a:lnTo>
                  <a:lnTo>
                    <a:pt x="333756" y="650747"/>
                  </a:lnTo>
                  <a:lnTo>
                    <a:pt x="329184" y="647699"/>
                  </a:lnTo>
                  <a:lnTo>
                    <a:pt x="323850" y="649223"/>
                  </a:lnTo>
                  <a:lnTo>
                    <a:pt x="320802" y="653795"/>
                  </a:lnTo>
                  <a:lnTo>
                    <a:pt x="284916" y="715667"/>
                  </a:lnTo>
                  <a:lnTo>
                    <a:pt x="293370" y="729995"/>
                  </a:lnTo>
                  <a:lnTo>
                    <a:pt x="293370" y="735329"/>
                  </a:lnTo>
                  <a:lnTo>
                    <a:pt x="294132" y="735329"/>
                  </a:lnTo>
                  <a:lnTo>
                    <a:pt x="294132" y="738609"/>
                  </a:lnTo>
                  <a:lnTo>
                    <a:pt x="337566" y="663701"/>
                  </a:lnTo>
                  <a:lnTo>
                    <a:pt x="339852" y="659129"/>
                  </a:lnTo>
                  <a:close/>
                </a:path>
              </a:pathLst>
            </a:custGeom>
            <a:solidFill>
              <a:srgbClr val="FF2BD8"/>
            </a:solidFill>
          </p:spPr>
          <p:txBody>
            <a:bodyPr wrap="square" lIns="0" tIns="0" rIns="0" bIns="0" rtlCol="0"/>
            <a:lstStyle/>
            <a:p>
              <a:endParaRPr/>
            </a:p>
          </p:txBody>
        </p:sp>
        <p:sp>
          <p:nvSpPr>
            <p:cNvPr id="17" name="object 17"/>
            <p:cNvSpPr/>
            <p:nvPr/>
          </p:nvSpPr>
          <p:spPr>
            <a:xfrm>
              <a:off x="6204203" y="4373879"/>
              <a:ext cx="276225" cy="749300"/>
            </a:xfrm>
            <a:custGeom>
              <a:avLst/>
              <a:gdLst/>
              <a:ahLst/>
              <a:cxnLst/>
              <a:rect l="l" t="t" r="r" b="b"/>
              <a:pathLst>
                <a:path w="276225" h="749300">
                  <a:moveTo>
                    <a:pt x="107557" y="149352"/>
                  </a:moveTo>
                  <a:lnTo>
                    <a:pt x="65646" y="0"/>
                  </a:lnTo>
                  <a:lnTo>
                    <a:pt x="0" y="0"/>
                  </a:lnTo>
                  <a:lnTo>
                    <a:pt x="0" y="149352"/>
                  </a:lnTo>
                  <a:lnTo>
                    <a:pt x="107557" y="149352"/>
                  </a:lnTo>
                  <a:close/>
                </a:path>
                <a:path w="276225" h="749300">
                  <a:moveTo>
                    <a:pt x="275844" y="749046"/>
                  </a:moveTo>
                  <a:lnTo>
                    <a:pt x="275844" y="149352"/>
                  </a:lnTo>
                  <a:lnTo>
                    <a:pt x="107557" y="149352"/>
                  </a:lnTo>
                  <a:lnTo>
                    <a:pt x="275844" y="749046"/>
                  </a:lnTo>
                  <a:close/>
                </a:path>
              </a:pathLst>
            </a:custGeom>
            <a:solidFill>
              <a:srgbClr val="FFFFFF"/>
            </a:solidFill>
          </p:spPr>
          <p:txBody>
            <a:bodyPr wrap="square" lIns="0" tIns="0" rIns="0" bIns="0" rtlCol="0"/>
            <a:lstStyle/>
            <a:p>
              <a:endParaRPr/>
            </a:p>
          </p:txBody>
        </p:sp>
        <p:sp>
          <p:nvSpPr>
            <p:cNvPr id="18" name="object 18"/>
            <p:cNvSpPr/>
            <p:nvPr/>
          </p:nvSpPr>
          <p:spPr>
            <a:xfrm>
              <a:off x="6195059" y="4373879"/>
              <a:ext cx="340360" cy="749300"/>
            </a:xfrm>
            <a:custGeom>
              <a:avLst/>
              <a:gdLst/>
              <a:ahLst/>
              <a:cxnLst/>
              <a:rect l="l" t="t" r="r" b="b"/>
              <a:pathLst>
                <a:path w="340359" h="749300">
                  <a:moveTo>
                    <a:pt x="19050" y="139446"/>
                  </a:moveTo>
                  <a:lnTo>
                    <a:pt x="19050" y="0"/>
                  </a:lnTo>
                  <a:lnTo>
                    <a:pt x="0" y="0"/>
                  </a:lnTo>
                  <a:lnTo>
                    <a:pt x="0" y="154686"/>
                  </a:lnTo>
                  <a:lnTo>
                    <a:pt x="3810" y="158496"/>
                  </a:lnTo>
                  <a:lnTo>
                    <a:pt x="9144" y="158496"/>
                  </a:lnTo>
                  <a:lnTo>
                    <a:pt x="9144" y="139446"/>
                  </a:lnTo>
                  <a:lnTo>
                    <a:pt x="19050" y="139446"/>
                  </a:lnTo>
                  <a:close/>
                </a:path>
                <a:path w="340359" h="749300">
                  <a:moveTo>
                    <a:pt x="294132" y="695206"/>
                  </a:moveTo>
                  <a:lnTo>
                    <a:pt x="294132" y="144018"/>
                  </a:lnTo>
                  <a:lnTo>
                    <a:pt x="290322" y="139446"/>
                  </a:lnTo>
                  <a:lnTo>
                    <a:pt x="9144" y="139446"/>
                  </a:lnTo>
                  <a:lnTo>
                    <a:pt x="19050" y="149352"/>
                  </a:lnTo>
                  <a:lnTo>
                    <a:pt x="19050" y="158496"/>
                  </a:lnTo>
                  <a:lnTo>
                    <a:pt x="275082" y="158496"/>
                  </a:lnTo>
                  <a:lnTo>
                    <a:pt x="275082" y="149352"/>
                  </a:lnTo>
                  <a:lnTo>
                    <a:pt x="284988" y="158496"/>
                  </a:lnTo>
                  <a:lnTo>
                    <a:pt x="284988" y="710972"/>
                  </a:lnTo>
                  <a:lnTo>
                    <a:pt x="294132" y="695206"/>
                  </a:lnTo>
                  <a:close/>
                </a:path>
                <a:path w="340359" h="749300">
                  <a:moveTo>
                    <a:pt x="19050" y="158496"/>
                  </a:moveTo>
                  <a:lnTo>
                    <a:pt x="19050" y="149352"/>
                  </a:lnTo>
                  <a:lnTo>
                    <a:pt x="9144" y="139446"/>
                  </a:lnTo>
                  <a:lnTo>
                    <a:pt x="9144" y="158496"/>
                  </a:lnTo>
                  <a:lnTo>
                    <a:pt x="19050" y="158496"/>
                  </a:lnTo>
                  <a:close/>
                </a:path>
                <a:path w="340359" h="749300">
                  <a:moveTo>
                    <a:pt x="284607" y="711629"/>
                  </a:moveTo>
                  <a:lnTo>
                    <a:pt x="248412" y="649224"/>
                  </a:lnTo>
                  <a:lnTo>
                    <a:pt x="246126" y="644652"/>
                  </a:lnTo>
                  <a:lnTo>
                    <a:pt x="240030" y="643128"/>
                  </a:lnTo>
                  <a:lnTo>
                    <a:pt x="235458" y="646176"/>
                  </a:lnTo>
                  <a:lnTo>
                    <a:pt x="230886" y="648462"/>
                  </a:lnTo>
                  <a:lnTo>
                    <a:pt x="229362" y="654558"/>
                  </a:lnTo>
                  <a:lnTo>
                    <a:pt x="232410" y="659130"/>
                  </a:lnTo>
                  <a:lnTo>
                    <a:pt x="275082" y="732105"/>
                  </a:lnTo>
                  <a:lnTo>
                    <a:pt x="275082" y="729996"/>
                  </a:lnTo>
                  <a:lnTo>
                    <a:pt x="276606" y="729996"/>
                  </a:lnTo>
                  <a:lnTo>
                    <a:pt x="276606" y="725424"/>
                  </a:lnTo>
                  <a:lnTo>
                    <a:pt x="284607" y="711629"/>
                  </a:lnTo>
                  <a:close/>
                </a:path>
                <a:path w="340359" h="749300">
                  <a:moveTo>
                    <a:pt x="284988" y="158496"/>
                  </a:moveTo>
                  <a:lnTo>
                    <a:pt x="275082" y="149352"/>
                  </a:lnTo>
                  <a:lnTo>
                    <a:pt x="275082" y="158496"/>
                  </a:lnTo>
                  <a:lnTo>
                    <a:pt x="284988" y="158496"/>
                  </a:lnTo>
                  <a:close/>
                </a:path>
                <a:path w="340359" h="749300">
                  <a:moveTo>
                    <a:pt x="284988" y="710972"/>
                  </a:moveTo>
                  <a:lnTo>
                    <a:pt x="284988" y="158496"/>
                  </a:lnTo>
                  <a:lnTo>
                    <a:pt x="275082" y="158496"/>
                  </a:lnTo>
                  <a:lnTo>
                    <a:pt x="275082" y="695206"/>
                  </a:lnTo>
                  <a:lnTo>
                    <a:pt x="284607" y="711629"/>
                  </a:lnTo>
                  <a:lnTo>
                    <a:pt x="284988" y="710972"/>
                  </a:lnTo>
                  <a:close/>
                </a:path>
                <a:path w="340359" h="749300">
                  <a:moveTo>
                    <a:pt x="294132" y="733408"/>
                  </a:moveTo>
                  <a:lnTo>
                    <a:pt x="294132" y="729996"/>
                  </a:lnTo>
                  <a:lnTo>
                    <a:pt x="275082" y="729996"/>
                  </a:lnTo>
                  <a:lnTo>
                    <a:pt x="275082" y="732105"/>
                  </a:lnTo>
                  <a:lnTo>
                    <a:pt x="284988" y="749046"/>
                  </a:lnTo>
                  <a:lnTo>
                    <a:pt x="294132" y="733408"/>
                  </a:lnTo>
                  <a:close/>
                </a:path>
                <a:path w="340359" h="749300">
                  <a:moveTo>
                    <a:pt x="292608" y="725424"/>
                  </a:moveTo>
                  <a:lnTo>
                    <a:pt x="284607" y="711629"/>
                  </a:lnTo>
                  <a:lnTo>
                    <a:pt x="276606" y="725424"/>
                  </a:lnTo>
                  <a:lnTo>
                    <a:pt x="292608" y="725424"/>
                  </a:lnTo>
                  <a:close/>
                </a:path>
                <a:path w="340359" h="749300">
                  <a:moveTo>
                    <a:pt x="292608" y="729996"/>
                  </a:moveTo>
                  <a:lnTo>
                    <a:pt x="292608" y="725424"/>
                  </a:lnTo>
                  <a:lnTo>
                    <a:pt x="276606" y="725424"/>
                  </a:lnTo>
                  <a:lnTo>
                    <a:pt x="276606" y="729996"/>
                  </a:lnTo>
                  <a:lnTo>
                    <a:pt x="292608" y="729996"/>
                  </a:lnTo>
                  <a:close/>
                </a:path>
                <a:path w="340359" h="749300">
                  <a:moveTo>
                    <a:pt x="339852" y="654558"/>
                  </a:moveTo>
                  <a:lnTo>
                    <a:pt x="338328" y="648462"/>
                  </a:lnTo>
                  <a:lnTo>
                    <a:pt x="333756" y="646176"/>
                  </a:lnTo>
                  <a:lnTo>
                    <a:pt x="329184" y="643128"/>
                  </a:lnTo>
                  <a:lnTo>
                    <a:pt x="323850" y="644652"/>
                  </a:lnTo>
                  <a:lnTo>
                    <a:pt x="320802" y="649224"/>
                  </a:lnTo>
                  <a:lnTo>
                    <a:pt x="284607" y="711629"/>
                  </a:lnTo>
                  <a:lnTo>
                    <a:pt x="292608" y="725424"/>
                  </a:lnTo>
                  <a:lnTo>
                    <a:pt x="292608" y="729996"/>
                  </a:lnTo>
                  <a:lnTo>
                    <a:pt x="294132" y="729996"/>
                  </a:lnTo>
                  <a:lnTo>
                    <a:pt x="294132" y="733408"/>
                  </a:lnTo>
                  <a:lnTo>
                    <a:pt x="337566" y="659130"/>
                  </a:lnTo>
                  <a:lnTo>
                    <a:pt x="339852" y="654558"/>
                  </a:lnTo>
                  <a:close/>
                </a:path>
              </a:pathLst>
            </a:custGeom>
            <a:solidFill>
              <a:srgbClr val="FF2BD8"/>
            </a:solidFill>
          </p:spPr>
          <p:txBody>
            <a:bodyPr wrap="square" lIns="0" tIns="0" rIns="0" bIns="0" rtlCol="0"/>
            <a:lstStyle/>
            <a:p>
              <a:endParaRPr/>
            </a:p>
          </p:txBody>
        </p:sp>
        <p:sp>
          <p:nvSpPr>
            <p:cNvPr id="19" name="object 19"/>
            <p:cNvSpPr/>
            <p:nvPr/>
          </p:nvSpPr>
          <p:spPr>
            <a:xfrm>
              <a:off x="4862322" y="4373880"/>
              <a:ext cx="275590" cy="754380"/>
            </a:xfrm>
            <a:custGeom>
              <a:avLst/>
              <a:gdLst/>
              <a:ahLst/>
              <a:cxnLst/>
              <a:rect l="l" t="t" r="r" b="b"/>
              <a:pathLst>
                <a:path w="275589" h="754379">
                  <a:moveTo>
                    <a:pt x="107177" y="153923"/>
                  </a:moveTo>
                  <a:lnTo>
                    <a:pt x="64136" y="0"/>
                  </a:lnTo>
                  <a:lnTo>
                    <a:pt x="0" y="0"/>
                  </a:lnTo>
                  <a:lnTo>
                    <a:pt x="0" y="153923"/>
                  </a:lnTo>
                  <a:lnTo>
                    <a:pt x="107177" y="153923"/>
                  </a:lnTo>
                  <a:close/>
                </a:path>
                <a:path w="275589" h="754379">
                  <a:moveTo>
                    <a:pt x="275082" y="754379"/>
                  </a:moveTo>
                  <a:lnTo>
                    <a:pt x="275082" y="153923"/>
                  </a:lnTo>
                  <a:lnTo>
                    <a:pt x="107177" y="153923"/>
                  </a:lnTo>
                  <a:lnTo>
                    <a:pt x="275082" y="754379"/>
                  </a:lnTo>
                  <a:close/>
                </a:path>
              </a:pathLst>
            </a:custGeom>
            <a:solidFill>
              <a:srgbClr val="FFFFFF"/>
            </a:solidFill>
          </p:spPr>
          <p:txBody>
            <a:bodyPr wrap="square" lIns="0" tIns="0" rIns="0" bIns="0" rtlCol="0"/>
            <a:lstStyle/>
            <a:p>
              <a:endParaRPr/>
            </a:p>
          </p:txBody>
        </p:sp>
        <p:sp>
          <p:nvSpPr>
            <p:cNvPr id="20" name="object 20"/>
            <p:cNvSpPr/>
            <p:nvPr/>
          </p:nvSpPr>
          <p:spPr>
            <a:xfrm>
              <a:off x="4853177" y="4373880"/>
              <a:ext cx="340360" cy="754380"/>
            </a:xfrm>
            <a:custGeom>
              <a:avLst/>
              <a:gdLst/>
              <a:ahLst/>
              <a:cxnLst/>
              <a:rect l="l" t="t" r="r" b="b"/>
              <a:pathLst>
                <a:path w="340360" h="754379">
                  <a:moveTo>
                    <a:pt x="19050" y="144779"/>
                  </a:moveTo>
                  <a:lnTo>
                    <a:pt x="19050" y="0"/>
                  </a:lnTo>
                  <a:lnTo>
                    <a:pt x="0" y="0"/>
                  </a:lnTo>
                  <a:lnTo>
                    <a:pt x="0" y="159257"/>
                  </a:lnTo>
                  <a:lnTo>
                    <a:pt x="3810" y="163829"/>
                  </a:lnTo>
                  <a:lnTo>
                    <a:pt x="9143" y="163829"/>
                  </a:lnTo>
                  <a:lnTo>
                    <a:pt x="9144" y="144779"/>
                  </a:lnTo>
                  <a:lnTo>
                    <a:pt x="19050" y="144779"/>
                  </a:lnTo>
                  <a:close/>
                </a:path>
                <a:path w="340360" h="754379">
                  <a:moveTo>
                    <a:pt x="294132" y="699778"/>
                  </a:moveTo>
                  <a:lnTo>
                    <a:pt x="294132" y="148589"/>
                  </a:lnTo>
                  <a:lnTo>
                    <a:pt x="289560" y="144779"/>
                  </a:lnTo>
                  <a:lnTo>
                    <a:pt x="9144" y="144779"/>
                  </a:lnTo>
                  <a:lnTo>
                    <a:pt x="19050" y="153923"/>
                  </a:lnTo>
                  <a:lnTo>
                    <a:pt x="19050" y="163829"/>
                  </a:lnTo>
                  <a:lnTo>
                    <a:pt x="275082" y="163829"/>
                  </a:lnTo>
                  <a:lnTo>
                    <a:pt x="275082" y="153923"/>
                  </a:lnTo>
                  <a:lnTo>
                    <a:pt x="284226" y="163829"/>
                  </a:lnTo>
                  <a:lnTo>
                    <a:pt x="284226" y="715544"/>
                  </a:lnTo>
                  <a:lnTo>
                    <a:pt x="284607" y="716201"/>
                  </a:lnTo>
                  <a:lnTo>
                    <a:pt x="294132" y="699778"/>
                  </a:lnTo>
                  <a:close/>
                </a:path>
                <a:path w="340360" h="754379">
                  <a:moveTo>
                    <a:pt x="19050" y="163829"/>
                  </a:moveTo>
                  <a:lnTo>
                    <a:pt x="19050" y="153923"/>
                  </a:lnTo>
                  <a:lnTo>
                    <a:pt x="9144" y="144779"/>
                  </a:lnTo>
                  <a:lnTo>
                    <a:pt x="9143" y="163829"/>
                  </a:lnTo>
                  <a:lnTo>
                    <a:pt x="19050" y="163829"/>
                  </a:lnTo>
                  <a:close/>
                </a:path>
                <a:path w="340360" h="754379">
                  <a:moveTo>
                    <a:pt x="284607" y="716201"/>
                  </a:moveTo>
                  <a:lnTo>
                    <a:pt x="248412" y="653795"/>
                  </a:lnTo>
                  <a:lnTo>
                    <a:pt x="245364" y="649223"/>
                  </a:lnTo>
                  <a:lnTo>
                    <a:pt x="240030" y="647699"/>
                  </a:lnTo>
                  <a:lnTo>
                    <a:pt x="235458" y="650747"/>
                  </a:lnTo>
                  <a:lnTo>
                    <a:pt x="230886" y="653033"/>
                  </a:lnTo>
                  <a:lnTo>
                    <a:pt x="229362" y="659129"/>
                  </a:lnTo>
                  <a:lnTo>
                    <a:pt x="231648" y="663701"/>
                  </a:lnTo>
                  <a:lnTo>
                    <a:pt x="275082" y="738609"/>
                  </a:lnTo>
                  <a:lnTo>
                    <a:pt x="275082" y="735329"/>
                  </a:lnTo>
                  <a:lnTo>
                    <a:pt x="276606" y="735329"/>
                  </a:lnTo>
                  <a:lnTo>
                    <a:pt x="276606" y="729995"/>
                  </a:lnTo>
                  <a:lnTo>
                    <a:pt x="284607" y="716201"/>
                  </a:lnTo>
                  <a:close/>
                </a:path>
                <a:path w="340360" h="754379">
                  <a:moveTo>
                    <a:pt x="284226" y="163829"/>
                  </a:moveTo>
                  <a:lnTo>
                    <a:pt x="275082" y="153923"/>
                  </a:lnTo>
                  <a:lnTo>
                    <a:pt x="275082" y="163829"/>
                  </a:lnTo>
                  <a:lnTo>
                    <a:pt x="284226" y="163829"/>
                  </a:lnTo>
                  <a:close/>
                </a:path>
                <a:path w="340360" h="754379">
                  <a:moveTo>
                    <a:pt x="284226" y="715544"/>
                  </a:moveTo>
                  <a:lnTo>
                    <a:pt x="284226" y="163829"/>
                  </a:lnTo>
                  <a:lnTo>
                    <a:pt x="275082" y="163829"/>
                  </a:lnTo>
                  <a:lnTo>
                    <a:pt x="275082" y="699778"/>
                  </a:lnTo>
                  <a:lnTo>
                    <a:pt x="284226" y="715544"/>
                  </a:lnTo>
                  <a:close/>
                </a:path>
                <a:path w="340360" h="754379">
                  <a:moveTo>
                    <a:pt x="294132" y="737539"/>
                  </a:moveTo>
                  <a:lnTo>
                    <a:pt x="294132" y="735329"/>
                  </a:lnTo>
                  <a:lnTo>
                    <a:pt x="275082" y="735329"/>
                  </a:lnTo>
                  <a:lnTo>
                    <a:pt x="275082" y="738609"/>
                  </a:lnTo>
                  <a:lnTo>
                    <a:pt x="284226" y="754379"/>
                  </a:lnTo>
                  <a:lnTo>
                    <a:pt x="294132" y="737539"/>
                  </a:lnTo>
                  <a:close/>
                </a:path>
                <a:path w="340360" h="754379">
                  <a:moveTo>
                    <a:pt x="292608" y="729995"/>
                  </a:moveTo>
                  <a:lnTo>
                    <a:pt x="284607" y="716201"/>
                  </a:lnTo>
                  <a:lnTo>
                    <a:pt x="276606" y="729995"/>
                  </a:lnTo>
                  <a:lnTo>
                    <a:pt x="292608" y="729995"/>
                  </a:lnTo>
                  <a:close/>
                </a:path>
                <a:path w="340360" h="754379">
                  <a:moveTo>
                    <a:pt x="292608" y="735329"/>
                  </a:moveTo>
                  <a:lnTo>
                    <a:pt x="292608" y="729995"/>
                  </a:lnTo>
                  <a:lnTo>
                    <a:pt x="276606" y="729995"/>
                  </a:lnTo>
                  <a:lnTo>
                    <a:pt x="276606" y="735329"/>
                  </a:lnTo>
                  <a:lnTo>
                    <a:pt x="292608" y="735329"/>
                  </a:lnTo>
                  <a:close/>
                </a:path>
                <a:path w="340360" h="754379">
                  <a:moveTo>
                    <a:pt x="339852" y="659129"/>
                  </a:moveTo>
                  <a:lnTo>
                    <a:pt x="338328" y="653033"/>
                  </a:lnTo>
                  <a:lnTo>
                    <a:pt x="333756" y="650747"/>
                  </a:lnTo>
                  <a:lnTo>
                    <a:pt x="329184" y="647699"/>
                  </a:lnTo>
                  <a:lnTo>
                    <a:pt x="323088" y="649223"/>
                  </a:lnTo>
                  <a:lnTo>
                    <a:pt x="320802" y="653795"/>
                  </a:lnTo>
                  <a:lnTo>
                    <a:pt x="284607" y="716201"/>
                  </a:lnTo>
                  <a:lnTo>
                    <a:pt x="292608" y="729995"/>
                  </a:lnTo>
                  <a:lnTo>
                    <a:pt x="292608" y="735329"/>
                  </a:lnTo>
                  <a:lnTo>
                    <a:pt x="294132" y="735329"/>
                  </a:lnTo>
                  <a:lnTo>
                    <a:pt x="294132" y="737539"/>
                  </a:lnTo>
                  <a:lnTo>
                    <a:pt x="337566" y="663701"/>
                  </a:lnTo>
                  <a:lnTo>
                    <a:pt x="339852" y="659129"/>
                  </a:lnTo>
                  <a:close/>
                </a:path>
              </a:pathLst>
            </a:custGeom>
            <a:solidFill>
              <a:srgbClr val="FF2BD8"/>
            </a:solidFill>
          </p:spPr>
          <p:txBody>
            <a:bodyPr wrap="square" lIns="0" tIns="0" rIns="0" bIns="0" rtlCol="0"/>
            <a:lstStyle/>
            <a:p>
              <a:endParaRPr/>
            </a:p>
          </p:txBody>
        </p:sp>
        <p:sp>
          <p:nvSpPr>
            <p:cNvPr id="21" name="object 21"/>
            <p:cNvSpPr/>
            <p:nvPr/>
          </p:nvSpPr>
          <p:spPr>
            <a:xfrm>
              <a:off x="2365247" y="4612386"/>
              <a:ext cx="5230495" cy="28575"/>
            </a:xfrm>
            <a:custGeom>
              <a:avLst/>
              <a:gdLst/>
              <a:ahLst/>
              <a:cxnLst/>
              <a:rect l="l" t="t" r="r" b="b"/>
              <a:pathLst>
                <a:path w="5230495" h="28575">
                  <a:moveTo>
                    <a:pt x="5230367" y="28194"/>
                  </a:moveTo>
                  <a:lnTo>
                    <a:pt x="5230367" y="0"/>
                  </a:lnTo>
                  <a:lnTo>
                    <a:pt x="0" y="0"/>
                  </a:lnTo>
                  <a:lnTo>
                    <a:pt x="0" y="28194"/>
                  </a:lnTo>
                  <a:lnTo>
                    <a:pt x="5230367" y="28194"/>
                  </a:lnTo>
                  <a:close/>
                </a:path>
              </a:pathLst>
            </a:custGeom>
            <a:solidFill>
              <a:srgbClr val="000000"/>
            </a:solidFill>
          </p:spPr>
          <p:txBody>
            <a:bodyPr wrap="square" lIns="0" tIns="0" rIns="0" bIns="0" rtlCol="0"/>
            <a:lstStyle/>
            <a:p>
              <a:endParaRPr/>
            </a:p>
          </p:txBody>
        </p:sp>
        <p:pic>
          <p:nvPicPr>
            <p:cNvPr id="22" name="object 22"/>
            <p:cNvPicPr/>
            <p:nvPr/>
          </p:nvPicPr>
          <p:blipFill>
            <a:blip r:embed="rId4" cstate="print"/>
            <a:stretch>
              <a:fillRect/>
            </a:stretch>
          </p:blipFill>
          <p:spPr>
            <a:xfrm>
              <a:off x="3629235" y="5353050"/>
              <a:ext cx="3056084" cy="305477"/>
            </a:xfrm>
            <a:prstGeom prst="rect">
              <a:avLst/>
            </a:prstGeom>
          </p:spPr>
        </p:pic>
      </p:grpSp>
      <p:sp>
        <p:nvSpPr>
          <p:cNvPr id="23" name="object 23"/>
          <p:cNvSpPr txBox="1"/>
          <p:nvPr/>
        </p:nvSpPr>
        <p:spPr>
          <a:xfrm>
            <a:off x="1258316" y="5907278"/>
            <a:ext cx="675322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uFill>
                  <a:solidFill>
                    <a:srgbClr val="000000"/>
                  </a:solidFill>
                </a:uFill>
                <a:latin typeface="Arial"/>
                <a:cs typeface="Arial"/>
              </a:rPr>
              <a:t>Forwarding</a:t>
            </a:r>
            <a:r>
              <a:rPr sz="2400" spc="-5" dirty="0">
                <a:latin typeface="Arial"/>
                <a:cs typeface="Arial"/>
              </a:rPr>
              <a:t> is the sending of packets along </a:t>
            </a:r>
            <a:r>
              <a:rPr sz="2400" dirty="0">
                <a:latin typeface="Arial"/>
                <a:cs typeface="Arial"/>
              </a:rPr>
              <a:t>a </a:t>
            </a:r>
            <a:r>
              <a:rPr sz="2400" spc="-5" dirty="0">
                <a:latin typeface="Arial"/>
                <a:cs typeface="Arial"/>
              </a:rPr>
              <a:t>path</a:t>
            </a:r>
            <a:endParaRPr sz="24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Routing Algorithms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4968027"/>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Nonadaptive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do not depend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When the network is booted, routing tables are fixed.</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Also called static routing algorithms</a:t>
            </a:r>
          </a:p>
          <a:p>
            <a:pPr marL="469900" marR="5080" lvl="1">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Adaptive algorithms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Decisions  are based on  on the state or topology</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Dynamic routing algorithms</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73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86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2547" y="304800"/>
            <a:ext cx="4853305" cy="574040"/>
          </a:xfrm>
          <a:prstGeom prst="rect">
            <a:avLst/>
          </a:prstGeom>
        </p:spPr>
        <p:txBody>
          <a:bodyPr vert="horz" wrap="square" lIns="0" tIns="12700" rIns="0" bIns="0" rtlCol="0">
            <a:spAutoFit/>
          </a:bodyPr>
          <a:lstStyle/>
          <a:p>
            <a:pPr marL="12700">
              <a:lnSpc>
                <a:spcPct val="100000"/>
              </a:lnSpc>
              <a:spcBef>
                <a:spcPts val="100"/>
              </a:spcBef>
            </a:pPr>
            <a:r>
              <a:rPr dirty="0"/>
              <a:t>The Optimality</a:t>
            </a:r>
            <a:r>
              <a:rPr spc="-125" dirty="0"/>
              <a:t> </a:t>
            </a:r>
            <a:r>
              <a:rPr dirty="0"/>
              <a:t>Principle</a:t>
            </a:r>
          </a:p>
        </p:txBody>
      </p:sp>
      <p:sp>
        <p:nvSpPr>
          <p:cNvPr id="7" name="object 7"/>
          <p:cNvSpPr txBox="1"/>
          <p:nvPr/>
        </p:nvSpPr>
        <p:spPr>
          <a:xfrm>
            <a:off x="579396" y="970503"/>
            <a:ext cx="9250403" cy="33804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Each portion of </a:t>
            </a:r>
            <a:r>
              <a:rPr sz="2400" dirty="0">
                <a:latin typeface="Arial"/>
                <a:cs typeface="Arial"/>
              </a:rPr>
              <a:t>a </a:t>
            </a:r>
            <a:r>
              <a:rPr sz="2400" spc="-5" dirty="0">
                <a:latin typeface="Arial"/>
                <a:cs typeface="Arial"/>
              </a:rPr>
              <a:t>best path is also </a:t>
            </a:r>
            <a:r>
              <a:rPr sz="2400" dirty="0">
                <a:latin typeface="Arial"/>
                <a:cs typeface="Arial"/>
              </a:rPr>
              <a:t>a </a:t>
            </a:r>
            <a:r>
              <a:rPr sz="2400" spc="-5" dirty="0">
                <a:latin typeface="Arial"/>
                <a:cs typeface="Arial"/>
              </a:rPr>
              <a:t>best path; the  union of them to </a:t>
            </a:r>
            <a:r>
              <a:rPr sz="2400" dirty="0">
                <a:latin typeface="Arial"/>
                <a:cs typeface="Arial"/>
              </a:rPr>
              <a:t>a </a:t>
            </a:r>
            <a:r>
              <a:rPr sz="2400" spc="-5" dirty="0">
                <a:latin typeface="Arial"/>
                <a:cs typeface="Arial"/>
              </a:rPr>
              <a:t>router is </a:t>
            </a:r>
            <a:r>
              <a:rPr sz="2400" dirty="0">
                <a:latin typeface="Arial"/>
                <a:cs typeface="Arial"/>
              </a:rPr>
              <a:t>a </a:t>
            </a:r>
            <a:r>
              <a:rPr sz="2400" spc="-5" dirty="0">
                <a:latin typeface="Arial"/>
                <a:cs typeface="Arial"/>
              </a:rPr>
              <a:t>tree called the </a:t>
            </a:r>
            <a:r>
              <a:rPr sz="2400" u="heavy" spc="-5" dirty="0">
                <a:uFill>
                  <a:solidFill>
                    <a:srgbClr val="000000"/>
                  </a:solidFill>
                </a:uFill>
                <a:latin typeface="Arial"/>
                <a:cs typeface="Arial"/>
              </a:rPr>
              <a:t>sink</a:t>
            </a:r>
            <a:r>
              <a:rPr sz="2400" u="heavy" spc="15" dirty="0">
                <a:uFill>
                  <a:solidFill>
                    <a:srgbClr val="000000"/>
                  </a:solidFill>
                </a:uFill>
                <a:latin typeface="Arial"/>
                <a:cs typeface="Arial"/>
              </a:rPr>
              <a:t> </a:t>
            </a:r>
            <a:r>
              <a:rPr sz="2400" u="heavy" spc="-5" dirty="0">
                <a:uFill>
                  <a:solidFill>
                    <a:srgbClr val="000000"/>
                  </a:solidFill>
                </a:uFill>
                <a:latin typeface="Arial"/>
                <a:cs typeface="Arial"/>
              </a:rPr>
              <a:t>tree</a:t>
            </a:r>
            <a:endParaRPr lang="en-US" sz="2400" u="heavy" dirty="0">
              <a:uFill>
                <a:solidFill>
                  <a:srgbClr val="000000"/>
                </a:solidFill>
              </a:uFill>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Best means fewest hops in the</a:t>
            </a:r>
            <a:r>
              <a:rPr sz="2400" spc="15" dirty="0">
                <a:latin typeface="Arial"/>
                <a:cs typeface="Arial"/>
              </a:rPr>
              <a:t> </a:t>
            </a:r>
            <a:r>
              <a:rPr sz="2400" spc="-5" dirty="0">
                <a:latin typeface="Arial"/>
                <a:cs typeface="Arial"/>
              </a:rPr>
              <a:t>example</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Set of all optimal routes from all sources to a given destination form a </a:t>
            </a:r>
            <a:r>
              <a:rPr lang="en-IN" sz="2400" b="1" spc="-5" dirty="0">
                <a:latin typeface="Arial"/>
                <a:cs typeface="Arial"/>
              </a:rPr>
              <a:t>sink tree</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Goal of routing algorithm: discover and use sink trees for all the routers.</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The optimality principle acts as a Benchmark for comparison</a:t>
            </a:r>
            <a:endParaRPr sz="2400" dirty="0">
              <a:latin typeface="Arial"/>
              <a:cs typeface="Arial"/>
            </a:endParaRPr>
          </a:p>
          <a:p>
            <a:pPr marR="1252855" algn="r">
              <a:lnSpc>
                <a:spcPct val="100000"/>
              </a:lnSpc>
              <a:spcBef>
                <a:spcPts val="915"/>
              </a:spcBef>
            </a:pPr>
            <a:endParaRPr dirty="0">
              <a:latin typeface="Arial"/>
              <a:cs typeface="Arial"/>
            </a:endParaRPr>
          </a:p>
        </p:txBody>
      </p:sp>
      <p:grpSp>
        <p:nvGrpSpPr>
          <p:cNvPr id="11" name="Group 10">
            <a:extLst>
              <a:ext uri="{FF2B5EF4-FFF2-40B4-BE49-F238E27FC236}">
                <a16:creationId xmlns:a16="http://schemas.microsoft.com/office/drawing/2014/main" id="{EFA8786B-58FC-4E69-B969-BCD650CEF807}"/>
              </a:ext>
            </a:extLst>
          </p:cNvPr>
          <p:cNvGrpSpPr>
            <a:grpSpLocks noGrp="1" noUngrp="1" noChangeAspect="1"/>
          </p:cNvGrpSpPr>
          <p:nvPr/>
        </p:nvGrpSpPr>
        <p:grpSpPr>
          <a:xfrm>
            <a:off x="990600" y="4044909"/>
            <a:ext cx="8582889" cy="3380413"/>
            <a:chOff x="685800" y="1851025"/>
            <a:chExt cx="7772400" cy="3559175"/>
          </a:xfrm>
        </p:grpSpPr>
        <p:pic>
          <p:nvPicPr>
            <p:cNvPr id="12" name="Picture 11" descr="05_Page_05.tif">
              <a:extLst>
                <a:ext uri="{FF2B5EF4-FFF2-40B4-BE49-F238E27FC236}">
                  <a16:creationId xmlns:a16="http://schemas.microsoft.com/office/drawing/2014/main" id="{1ED9CE54-A228-435A-8983-9A602E379206}"/>
                </a:ext>
              </a:extLst>
            </p:cNvPr>
            <p:cNvPicPr>
              <a:picLocks noRot="1" noChangeAspect="1" noMove="1" noResize="1"/>
            </p:cNvPicPr>
            <p:nvPr isPhoto="1"/>
          </p:nvPicPr>
          <p:blipFill>
            <a:blip r:embed="rId2" cstate="print">
              <a:lum/>
            </a:blip>
            <a:stretch>
              <a:fillRect/>
            </a:stretch>
          </p:blipFill>
          <p:spPr>
            <a:xfrm>
              <a:off x="685800" y="1851025"/>
              <a:ext cx="7772400" cy="3154363"/>
            </a:xfrm>
            <a:prstGeom prst="rect">
              <a:avLst/>
            </a:prstGeom>
            <a:noFill/>
            <a:ln>
              <a:noFill/>
            </a:ln>
          </p:spPr>
        </p:pic>
        <p:sp>
          <p:nvSpPr>
            <p:cNvPr id="13" name="Rectangle 12">
              <a:extLst>
                <a:ext uri="{FF2B5EF4-FFF2-40B4-BE49-F238E27FC236}">
                  <a16:creationId xmlns:a16="http://schemas.microsoft.com/office/drawing/2014/main" id="{75644FD5-CE87-481E-9D24-1508436387D7}"/>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A network. (b) A sink tree for router B.</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29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(1)</a:t>
            </a:r>
          </a:p>
        </p:txBody>
      </p:sp>
      <p:sp>
        <p:nvSpPr>
          <p:cNvPr id="3" name="object 3"/>
          <p:cNvSpPr/>
          <p:nvPr/>
        </p:nvSpPr>
        <p:spPr>
          <a:xfrm>
            <a:off x="457200" y="339394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609600" y="1691894"/>
            <a:ext cx="9144000" cy="4649991"/>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Dijkstra</a:t>
            </a:r>
            <a:r>
              <a:rPr sz="2400" spc="-5" dirty="0">
                <a:latin typeface="Arial"/>
                <a:cs typeface="Arial"/>
              </a:rPr>
              <a:t>’s algorithm computes </a:t>
            </a:r>
            <a:r>
              <a:rPr sz="2400" dirty="0">
                <a:latin typeface="Arial"/>
                <a:cs typeface="Arial"/>
              </a:rPr>
              <a:t>a </a:t>
            </a:r>
            <a:r>
              <a:rPr sz="2400" spc="-5" dirty="0">
                <a:latin typeface="Arial"/>
                <a:cs typeface="Arial"/>
              </a:rPr>
              <a:t>sink tree on the</a:t>
            </a:r>
            <a:r>
              <a:rPr sz="2400" spc="25" dirty="0">
                <a:latin typeface="Arial"/>
                <a:cs typeface="Arial"/>
              </a:rPr>
              <a:t> </a:t>
            </a:r>
            <a:r>
              <a:rPr sz="2400" spc="-5" dirty="0">
                <a:latin typeface="Arial"/>
                <a:cs typeface="Arial"/>
              </a:rPr>
              <a:t>graph:</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link </a:t>
            </a:r>
            <a:r>
              <a:rPr sz="2400" dirty="0">
                <a:latin typeface="Arial"/>
                <a:cs typeface="Arial"/>
              </a:rPr>
              <a:t>is assigned a </a:t>
            </a:r>
            <a:r>
              <a:rPr sz="2400" spc="-5" dirty="0">
                <a:latin typeface="Arial"/>
                <a:cs typeface="Arial"/>
              </a:rPr>
              <a:t>non-negative</a:t>
            </a:r>
            <a:r>
              <a:rPr sz="2400" spc="-25" dirty="0">
                <a:latin typeface="Arial"/>
                <a:cs typeface="Arial"/>
              </a:rPr>
              <a:t> </a:t>
            </a:r>
            <a:r>
              <a:rPr sz="2400" spc="-5" dirty="0">
                <a:latin typeface="Arial"/>
                <a:cs typeface="Arial"/>
              </a:rPr>
              <a:t>weight/distance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Shortest path is the one with lowest total</a:t>
            </a:r>
            <a:r>
              <a:rPr sz="2400" spc="15" dirty="0">
                <a:latin typeface="Arial"/>
                <a:cs typeface="Arial"/>
              </a:rPr>
              <a:t> </a:t>
            </a:r>
            <a:r>
              <a:rPr sz="2400" spc="-5" dirty="0">
                <a:latin typeface="Arial"/>
                <a:cs typeface="Arial"/>
              </a:rPr>
              <a:t>weight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Using weights of </a:t>
            </a:r>
            <a:r>
              <a:rPr sz="2400" dirty="0">
                <a:latin typeface="Arial"/>
                <a:cs typeface="Arial"/>
              </a:rPr>
              <a:t>1 </a:t>
            </a:r>
            <a:r>
              <a:rPr sz="2400" spc="-5" dirty="0">
                <a:latin typeface="Arial"/>
                <a:cs typeface="Arial"/>
              </a:rPr>
              <a:t>gives paths with fewest</a:t>
            </a:r>
            <a:r>
              <a:rPr sz="2400" spc="20" dirty="0">
                <a:latin typeface="Arial"/>
                <a:cs typeface="Arial"/>
              </a:rPr>
              <a:t> </a:t>
            </a:r>
            <a:r>
              <a:rPr sz="2400" spc="-5" dirty="0">
                <a:latin typeface="Arial"/>
                <a:cs typeface="Arial"/>
              </a:rPr>
              <a:t>hops</a:t>
            </a:r>
            <a:endParaRPr sz="2400" dirty="0">
              <a:latin typeface="Arial"/>
              <a:cs typeface="Arial"/>
            </a:endParaRPr>
          </a:p>
          <a:p>
            <a:pPr>
              <a:lnSpc>
                <a:spcPct val="100000"/>
              </a:lnSpc>
              <a:buClr>
                <a:srgbClr val="0000FF"/>
              </a:buClr>
              <a:buFont typeface="Arial"/>
              <a:buChar char="•"/>
            </a:pPr>
            <a:endParaRPr sz="2700" dirty="0">
              <a:latin typeface="Arial"/>
              <a:cs typeface="Arial"/>
            </a:endParaRPr>
          </a:p>
          <a:p>
            <a:pPr marL="12700">
              <a:lnSpc>
                <a:spcPct val="100000"/>
              </a:lnSpc>
              <a:spcBef>
                <a:spcPts val="2175"/>
              </a:spcBef>
            </a:pPr>
            <a:r>
              <a:rPr sz="2400" spc="-5" dirty="0">
                <a:latin typeface="Arial"/>
                <a:cs typeface="Arial"/>
              </a:rPr>
              <a:t>Algorithm:</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Start with sink, set distance at other nodes to</a:t>
            </a:r>
            <a:r>
              <a:rPr sz="2400" spc="-15" dirty="0">
                <a:latin typeface="Arial"/>
                <a:cs typeface="Arial"/>
              </a:rPr>
              <a:t> </a:t>
            </a:r>
            <a:r>
              <a:rPr sz="2400" spc="-5" dirty="0">
                <a:latin typeface="Arial"/>
                <a:cs typeface="Arial"/>
              </a:rPr>
              <a:t>infinity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Relax distance to other</a:t>
            </a:r>
            <a:r>
              <a:rPr sz="2400" spc="25" dirty="0">
                <a:latin typeface="Arial"/>
                <a:cs typeface="Arial"/>
              </a:rPr>
              <a:t> </a:t>
            </a:r>
            <a:r>
              <a:rPr sz="2400" spc="-5" dirty="0">
                <a:latin typeface="Arial"/>
                <a:cs typeface="Arial"/>
              </a:rPr>
              <a:t>nodes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Pick the lowest distance node, add it to sink</a:t>
            </a:r>
            <a:r>
              <a:rPr sz="2400" spc="30" dirty="0">
                <a:latin typeface="Arial"/>
                <a:cs typeface="Arial"/>
              </a:rPr>
              <a:t> </a:t>
            </a:r>
            <a:r>
              <a:rPr sz="2400" spc="-5" dirty="0">
                <a:latin typeface="Arial"/>
                <a:cs typeface="Arial"/>
              </a:rPr>
              <a:t>tree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Repeat until all nodes are in the sink</a:t>
            </a:r>
            <a:r>
              <a:rPr sz="2400" spc="70" dirty="0">
                <a:latin typeface="Arial"/>
                <a:cs typeface="Arial"/>
              </a:rPr>
              <a:t> </a:t>
            </a:r>
            <a:r>
              <a:rPr sz="2400" spc="-5" dirty="0">
                <a:latin typeface="Arial"/>
                <a:cs typeface="Arial"/>
              </a:rPr>
              <a:t>tree</a:t>
            </a:r>
            <a:endParaRPr sz="24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0C2CE8-12A2-4B1D-BA57-854BD9BF04E3}"/>
              </a:ext>
            </a:extLst>
          </p:cNvPr>
          <p:cNvGrpSpPr>
            <a:grpSpLocks noGrp="1" noUngrp="1" noChangeAspect="1"/>
          </p:cNvGrpSpPr>
          <p:nvPr/>
        </p:nvGrpSpPr>
        <p:grpSpPr>
          <a:xfrm>
            <a:off x="762000" y="561474"/>
            <a:ext cx="8763000" cy="6829926"/>
            <a:chOff x="1598613" y="685800"/>
            <a:chExt cx="5945187" cy="6055743"/>
          </a:xfrm>
        </p:grpSpPr>
        <p:pic>
          <p:nvPicPr>
            <p:cNvPr id="3" name="Picture 2" descr="01_Page_17.tif">
              <a:extLst>
                <a:ext uri="{FF2B5EF4-FFF2-40B4-BE49-F238E27FC236}">
                  <a16:creationId xmlns:a16="http://schemas.microsoft.com/office/drawing/2014/main" id="{2D5F374F-A2A0-4FCD-9684-74D6AB844EC3}"/>
                </a:ext>
              </a:extLst>
            </p:cNvPr>
            <p:cNvPicPr>
              <a:picLocks noRot="1" noChangeAspect="1" noMove="1" noResize="1"/>
            </p:cNvPicPr>
            <p:nvPr isPhoto="1"/>
          </p:nvPicPr>
          <p:blipFill>
            <a:blip r:embed="rId2" cstate="print">
              <a:lum/>
            </a:blip>
            <a:stretch>
              <a:fillRect/>
            </a:stretch>
          </p:blipFill>
          <p:spPr>
            <a:xfrm>
              <a:off x="1598613" y="685800"/>
              <a:ext cx="5945187" cy="5486400"/>
            </a:xfrm>
            <a:prstGeom prst="rect">
              <a:avLst/>
            </a:prstGeom>
            <a:noFill/>
            <a:ln>
              <a:noFill/>
            </a:ln>
          </p:spPr>
        </p:pic>
        <p:sp>
          <p:nvSpPr>
            <p:cNvPr id="4" name="Rectangle 3">
              <a:extLst>
                <a:ext uri="{FF2B5EF4-FFF2-40B4-BE49-F238E27FC236}">
                  <a16:creationId xmlns:a16="http://schemas.microsoft.com/office/drawing/2014/main" id="{42F542A1-2595-4F95-A198-53989260D12D}"/>
                </a:ext>
              </a:extLst>
            </p:cNvPr>
            <p:cNvSpPr/>
            <p:nvPr/>
          </p:nvSpPr>
          <p:spPr>
            <a:xfrm>
              <a:off x="1598613" y="6398643"/>
              <a:ext cx="5945187" cy="342900"/>
            </a:xfrm>
            <a:prstGeom prst="rect">
              <a:avLst/>
            </a:prstGeom>
            <a:noFill/>
            <a:ln>
              <a:noFill/>
            </a:ln>
          </p:spPr>
          <p:txBody>
            <a:bodyPr anchor="ctr">
              <a:noAutofit/>
            </a:bodyPr>
            <a:lstStyle/>
            <a:p>
              <a:pPr algn="ctr"/>
              <a:r>
                <a:rPr lang="en-US" sz="2000" dirty="0"/>
                <a:t>The OSI reference model.</a:t>
              </a:r>
            </a:p>
          </p:txBody>
        </p:sp>
      </p:grpSp>
    </p:spTree>
    <p:extLst>
      <p:ext uri="{BB962C8B-B14F-4D97-AF65-F5344CB8AC3E}">
        <p14:creationId xmlns:p14="http://schemas.microsoft.com/office/powerpoint/2010/main" val="48126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0345" y="728726"/>
            <a:ext cx="5537200" cy="574040"/>
          </a:xfrm>
          <a:prstGeom prst="rect">
            <a:avLst/>
          </a:prstGeom>
        </p:spPr>
        <p:txBody>
          <a:bodyPr vert="horz" wrap="square" lIns="0" tIns="12700" rIns="0" bIns="0" rtlCol="0">
            <a:spAutoFit/>
          </a:bodyPr>
          <a:lstStyle/>
          <a:p>
            <a:pPr marL="12700">
              <a:lnSpc>
                <a:spcPct val="100000"/>
              </a:lnSpc>
              <a:spcBef>
                <a:spcPts val="100"/>
              </a:spcBef>
            </a:pPr>
            <a:r>
              <a:rPr dirty="0"/>
              <a:t>Shortest Path Algorithm</a:t>
            </a:r>
            <a:r>
              <a:rPr spc="-145" dirty="0"/>
              <a:t> </a:t>
            </a:r>
            <a:r>
              <a:rPr dirty="0"/>
              <a:t>(2)</a:t>
            </a:r>
          </a:p>
        </p:txBody>
      </p:sp>
      <p:grpSp>
        <p:nvGrpSpPr>
          <p:cNvPr id="3" name="object 3"/>
          <p:cNvGrpSpPr/>
          <p:nvPr/>
        </p:nvGrpSpPr>
        <p:grpSpPr>
          <a:xfrm>
            <a:off x="1982808" y="1463823"/>
            <a:ext cx="6130290" cy="4578350"/>
            <a:chOff x="1982808" y="1463823"/>
            <a:chExt cx="6130290" cy="4578350"/>
          </a:xfrm>
        </p:grpSpPr>
        <p:pic>
          <p:nvPicPr>
            <p:cNvPr id="4" name="object 4"/>
            <p:cNvPicPr/>
            <p:nvPr/>
          </p:nvPicPr>
          <p:blipFill>
            <a:blip r:embed="rId2" cstate="print"/>
            <a:stretch>
              <a:fillRect/>
            </a:stretch>
          </p:blipFill>
          <p:spPr>
            <a:xfrm>
              <a:off x="1982808" y="1463823"/>
              <a:ext cx="6130181" cy="951716"/>
            </a:xfrm>
            <a:prstGeom prst="rect">
              <a:avLst/>
            </a:prstGeom>
          </p:spPr>
        </p:pic>
        <p:sp>
          <p:nvSpPr>
            <p:cNvPr id="5" name="object 5"/>
            <p:cNvSpPr/>
            <p:nvPr/>
          </p:nvSpPr>
          <p:spPr>
            <a:xfrm>
              <a:off x="5324855" y="1636775"/>
              <a:ext cx="383540" cy="384175"/>
            </a:xfrm>
            <a:custGeom>
              <a:avLst/>
              <a:gdLst/>
              <a:ahLst/>
              <a:cxnLst/>
              <a:rect l="l" t="t" r="r" b="b"/>
              <a:pathLst>
                <a:path w="383539" h="384175">
                  <a:moveTo>
                    <a:pt x="60960" y="264414"/>
                  </a:moveTo>
                  <a:lnTo>
                    <a:pt x="56388" y="256032"/>
                  </a:lnTo>
                  <a:lnTo>
                    <a:pt x="48768" y="254508"/>
                  </a:lnTo>
                  <a:lnTo>
                    <a:pt x="41148" y="252222"/>
                  </a:lnTo>
                  <a:lnTo>
                    <a:pt x="32766" y="256794"/>
                  </a:lnTo>
                  <a:lnTo>
                    <a:pt x="31242" y="264414"/>
                  </a:lnTo>
                  <a:lnTo>
                    <a:pt x="0" y="384048"/>
                  </a:lnTo>
                  <a:lnTo>
                    <a:pt x="9906" y="381461"/>
                  </a:lnTo>
                  <a:lnTo>
                    <a:pt x="9906" y="354330"/>
                  </a:lnTo>
                  <a:lnTo>
                    <a:pt x="46805" y="317351"/>
                  </a:lnTo>
                  <a:lnTo>
                    <a:pt x="58674" y="272034"/>
                  </a:lnTo>
                  <a:lnTo>
                    <a:pt x="60960" y="264414"/>
                  </a:lnTo>
                  <a:close/>
                </a:path>
                <a:path w="383539" h="384175">
                  <a:moveTo>
                    <a:pt x="46805" y="317351"/>
                  </a:moveTo>
                  <a:lnTo>
                    <a:pt x="9906" y="354330"/>
                  </a:lnTo>
                  <a:lnTo>
                    <a:pt x="16002" y="360426"/>
                  </a:lnTo>
                  <a:lnTo>
                    <a:pt x="16002" y="350520"/>
                  </a:lnTo>
                  <a:lnTo>
                    <a:pt x="39746" y="344301"/>
                  </a:lnTo>
                  <a:lnTo>
                    <a:pt x="46805" y="317351"/>
                  </a:lnTo>
                  <a:close/>
                </a:path>
                <a:path w="383539" h="384175">
                  <a:moveTo>
                    <a:pt x="131826" y="342900"/>
                  </a:moveTo>
                  <a:lnTo>
                    <a:pt x="127254" y="327660"/>
                  </a:lnTo>
                  <a:lnTo>
                    <a:pt x="119634" y="323088"/>
                  </a:lnTo>
                  <a:lnTo>
                    <a:pt x="112014" y="325374"/>
                  </a:lnTo>
                  <a:lnTo>
                    <a:pt x="66588" y="337271"/>
                  </a:lnTo>
                  <a:lnTo>
                    <a:pt x="29718" y="374142"/>
                  </a:lnTo>
                  <a:lnTo>
                    <a:pt x="9906" y="354330"/>
                  </a:lnTo>
                  <a:lnTo>
                    <a:pt x="9906" y="381461"/>
                  </a:lnTo>
                  <a:lnTo>
                    <a:pt x="119634" y="352806"/>
                  </a:lnTo>
                  <a:lnTo>
                    <a:pt x="127254" y="350520"/>
                  </a:lnTo>
                  <a:lnTo>
                    <a:pt x="131826" y="342900"/>
                  </a:lnTo>
                  <a:close/>
                </a:path>
                <a:path w="383539" h="384175">
                  <a:moveTo>
                    <a:pt x="39746" y="344301"/>
                  </a:moveTo>
                  <a:lnTo>
                    <a:pt x="16002" y="350520"/>
                  </a:lnTo>
                  <a:lnTo>
                    <a:pt x="33528" y="368046"/>
                  </a:lnTo>
                  <a:lnTo>
                    <a:pt x="39746" y="344301"/>
                  </a:lnTo>
                  <a:close/>
                </a:path>
                <a:path w="383539" h="384175">
                  <a:moveTo>
                    <a:pt x="66588" y="337271"/>
                  </a:moveTo>
                  <a:lnTo>
                    <a:pt x="39746" y="344301"/>
                  </a:lnTo>
                  <a:lnTo>
                    <a:pt x="33528" y="368046"/>
                  </a:lnTo>
                  <a:lnTo>
                    <a:pt x="16002" y="350520"/>
                  </a:lnTo>
                  <a:lnTo>
                    <a:pt x="16002" y="360426"/>
                  </a:lnTo>
                  <a:lnTo>
                    <a:pt x="29718" y="374142"/>
                  </a:lnTo>
                  <a:lnTo>
                    <a:pt x="66588" y="337271"/>
                  </a:lnTo>
                  <a:close/>
                </a:path>
                <a:path w="383539" h="384175">
                  <a:moveTo>
                    <a:pt x="383286" y="20574"/>
                  </a:moveTo>
                  <a:lnTo>
                    <a:pt x="363474" y="0"/>
                  </a:lnTo>
                  <a:lnTo>
                    <a:pt x="46805" y="317351"/>
                  </a:lnTo>
                  <a:lnTo>
                    <a:pt x="39746" y="344301"/>
                  </a:lnTo>
                  <a:lnTo>
                    <a:pt x="66588" y="337271"/>
                  </a:lnTo>
                  <a:lnTo>
                    <a:pt x="383286" y="20574"/>
                  </a:lnTo>
                  <a:close/>
                </a:path>
              </a:pathLst>
            </a:custGeom>
            <a:solidFill>
              <a:srgbClr val="FF2BD8"/>
            </a:solidFill>
          </p:spPr>
          <p:txBody>
            <a:bodyPr wrap="square" lIns="0" tIns="0" rIns="0" bIns="0" rtlCol="0"/>
            <a:lstStyle/>
            <a:p>
              <a:endParaRPr/>
            </a:p>
          </p:txBody>
        </p:sp>
        <p:pic>
          <p:nvPicPr>
            <p:cNvPr id="6" name="object 6"/>
            <p:cNvPicPr/>
            <p:nvPr/>
          </p:nvPicPr>
          <p:blipFill>
            <a:blip r:embed="rId3" cstate="print"/>
            <a:stretch>
              <a:fillRect/>
            </a:stretch>
          </p:blipFill>
          <p:spPr>
            <a:xfrm>
              <a:off x="2387805" y="2415539"/>
              <a:ext cx="5191324" cy="979170"/>
            </a:xfrm>
            <a:prstGeom prst="rect">
              <a:avLst/>
            </a:prstGeom>
          </p:spPr>
        </p:pic>
        <p:pic>
          <p:nvPicPr>
            <p:cNvPr id="7" name="object 7"/>
            <p:cNvPicPr/>
            <p:nvPr/>
          </p:nvPicPr>
          <p:blipFill>
            <a:blip r:embed="rId4" cstate="print"/>
            <a:stretch>
              <a:fillRect/>
            </a:stretch>
          </p:blipFill>
          <p:spPr>
            <a:xfrm>
              <a:off x="2367253" y="3264408"/>
              <a:ext cx="287466" cy="130301"/>
            </a:xfrm>
            <a:prstGeom prst="rect">
              <a:avLst/>
            </a:prstGeom>
          </p:spPr>
        </p:pic>
        <p:pic>
          <p:nvPicPr>
            <p:cNvPr id="8" name="object 8"/>
            <p:cNvPicPr/>
            <p:nvPr/>
          </p:nvPicPr>
          <p:blipFill>
            <a:blip r:embed="rId5" cstate="print"/>
            <a:stretch>
              <a:fillRect/>
            </a:stretch>
          </p:blipFill>
          <p:spPr>
            <a:xfrm>
              <a:off x="5552964" y="3268980"/>
              <a:ext cx="277379" cy="125730"/>
            </a:xfrm>
            <a:prstGeom prst="rect">
              <a:avLst/>
            </a:prstGeom>
          </p:spPr>
        </p:pic>
        <p:pic>
          <p:nvPicPr>
            <p:cNvPr id="9" name="object 9"/>
            <p:cNvPicPr/>
            <p:nvPr/>
          </p:nvPicPr>
          <p:blipFill>
            <a:blip r:embed="rId6" cstate="print"/>
            <a:stretch>
              <a:fillRect/>
            </a:stretch>
          </p:blipFill>
          <p:spPr>
            <a:xfrm>
              <a:off x="1982808" y="3394709"/>
              <a:ext cx="6074954" cy="979170"/>
            </a:xfrm>
            <a:prstGeom prst="rect">
              <a:avLst/>
            </a:prstGeom>
          </p:spPr>
        </p:pic>
        <p:sp>
          <p:nvSpPr>
            <p:cNvPr id="10" name="object 10"/>
            <p:cNvSpPr/>
            <p:nvPr/>
          </p:nvSpPr>
          <p:spPr>
            <a:xfrm>
              <a:off x="2133600" y="3394709"/>
              <a:ext cx="3943350" cy="639445"/>
            </a:xfrm>
            <a:custGeom>
              <a:avLst/>
              <a:gdLst/>
              <a:ahLst/>
              <a:cxnLst/>
              <a:rect l="l" t="t" r="r" b="b"/>
              <a:pathLst>
                <a:path w="3943350" h="639445">
                  <a:moveTo>
                    <a:pt x="273786" y="0"/>
                  </a:moveTo>
                  <a:lnTo>
                    <a:pt x="233641" y="0"/>
                  </a:lnTo>
                  <a:lnTo>
                    <a:pt x="47777" y="185483"/>
                  </a:lnTo>
                  <a:lnTo>
                    <a:pt x="59436" y="140970"/>
                  </a:lnTo>
                  <a:lnTo>
                    <a:pt x="61722" y="133350"/>
                  </a:lnTo>
                  <a:lnTo>
                    <a:pt x="57150" y="125730"/>
                  </a:lnTo>
                  <a:lnTo>
                    <a:pt x="49530" y="123444"/>
                  </a:lnTo>
                  <a:lnTo>
                    <a:pt x="41910" y="121920"/>
                  </a:lnTo>
                  <a:lnTo>
                    <a:pt x="33528" y="126492"/>
                  </a:lnTo>
                  <a:lnTo>
                    <a:pt x="32004" y="134112"/>
                  </a:lnTo>
                  <a:lnTo>
                    <a:pt x="0" y="253746"/>
                  </a:lnTo>
                  <a:lnTo>
                    <a:pt x="9906" y="251104"/>
                  </a:lnTo>
                  <a:lnTo>
                    <a:pt x="119634" y="221742"/>
                  </a:lnTo>
                  <a:lnTo>
                    <a:pt x="127254" y="220218"/>
                  </a:lnTo>
                  <a:lnTo>
                    <a:pt x="131826" y="211836"/>
                  </a:lnTo>
                  <a:lnTo>
                    <a:pt x="130302" y="204216"/>
                  </a:lnTo>
                  <a:lnTo>
                    <a:pt x="128016" y="196596"/>
                  </a:lnTo>
                  <a:lnTo>
                    <a:pt x="120396" y="192024"/>
                  </a:lnTo>
                  <a:lnTo>
                    <a:pt x="112776" y="194310"/>
                  </a:lnTo>
                  <a:lnTo>
                    <a:pt x="68262" y="205968"/>
                  </a:lnTo>
                  <a:lnTo>
                    <a:pt x="273786" y="0"/>
                  </a:lnTo>
                  <a:close/>
                </a:path>
                <a:path w="3943350" h="639445">
                  <a:moveTo>
                    <a:pt x="435406" y="0"/>
                  </a:moveTo>
                  <a:lnTo>
                    <a:pt x="410019" y="0"/>
                  </a:lnTo>
                  <a:lnTo>
                    <a:pt x="410718" y="2286"/>
                  </a:lnTo>
                  <a:lnTo>
                    <a:pt x="418338" y="6858"/>
                  </a:lnTo>
                  <a:lnTo>
                    <a:pt x="425958" y="5334"/>
                  </a:lnTo>
                  <a:lnTo>
                    <a:pt x="433578" y="3048"/>
                  </a:lnTo>
                  <a:lnTo>
                    <a:pt x="435406" y="0"/>
                  </a:lnTo>
                  <a:close/>
                </a:path>
                <a:path w="3943350" h="639445">
                  <a:moveTo>
                    <a:pt x="762762" y="248412"/>
                  </a:moveTo>
                  <a:lnTo>
                    <a:pt x="521119" y="0"/>
                  </a:lnTo>
                  <a:lnTo>
                    <a:pt x="481266" y="0"/>
                  </a:lnTo>
                  <a:lnTo>
                    <a:pt x="742188" y="268224"/>
                  </a:lnTo>
                  <a:lnTo>
                    <a:pt x="762762" y="248412"/>
                  </a:lnTo>
                  <a:close/>
                </a:path>
                <a:path w="3943350" h="639445">
                  <a:moveTo>
                    <a:pt x="3459467" y="12"/>
                  </a:moveTo>
                  <a:lnTo>
                    <a:pt x="3419360" y="12"/>
                  </a:lnTo>
                  <a:lnTo>
                    <a:pt x="3228149" y="191630"/>
                  </a:lnTo>
                  <a:lnTo>
                    <a:pt x="3240024" y="146304"/>
                  </a:lnTo>
                  <a:lnTo>
                    <a:pt x="3242310" y="138684"/>
                  </a:lnTo>
                  <a:lnTo>
                    <a:pt x="3237738" y="130302"/>
                  </a:lnTo>
                  <a:lnTo>
                    <a:pt x="3230118" y="128778"/>
                  </a:lnTo>
                  <a:lnTo>
                    <a:pt x="3222498" y="126492"/>
                  </a:lnTo>
                  <a:lnTo>
                    <a:pt x="3214878" y="131064"/>
                  </a:lnTo>
                  <a:lnTo>
                    <a:pt x="3212592" y="138684"/>
                  </a:lnTo>
                  <a:lnTo>
                    <a:pt x="3181350" y="258318"/>
                  </a:lnTo>
                  <a:lnTo>
                    <a:pt x="3191256" y="255739"/>
                  </a:lnTo>
                  <a:lnTo>
                    <a:pt x="3300984" y="227076"/>
                  </a:lnTo>
                  <a:lnTo>
                    <a:pt x="3308604" y="224790"/>
                  </a:lnTo>
                  <a:lnTo>
                    <a:pt x="3313176" y="217170"/>
                  </a:lnTo>
                  <a:lnTo>
                    <a:pt x="3308604" y="201930"/>
                  </a:lnTo>
                  <a:lnTo>
                    <a:pt x="3300984" y="197358"/>
                  </a:lnTo>
                  <a:lnTo>
                    <a:pt x="3293364" y="198882"/>
                  </a:lnTo>
                  <a:lnTo>
                    <a:pt x="3248482" y="210997"/>
                  </a:lnTo>
                  <a:lnTo>
                    <a:pt x="3459467" y="12"/>
                  </a:lnTo>
                  <a:close/>
                </a:path>
                <a:path w="3943350" h="639445">
                  <a:moveTo>
                    <a:pt x="3619500" y="762"/>
                  </a:moveTo>
                  <a:lnTo>
                    <a:pt x="3619271" y="12"/>
                  </a:lnTo>
                  <a:lnTo>
                    <a:pt x="3589782" y="12"/>
                  </a:lnTo>
                  <a:lnTo>
                    <a:pt x="3591306" y="7620"/>
                  </a:lnTo>
                  <a:lnTo>
                    <a:pt x="3598926" y="12192"/>
                  </a:lnTo>
                  <a:lnTo>
                    <a:pt x="3606546" y="9906"/>
                  </a:lnTo>
                  <a:lnTo>
                    <a:pt x="3614166" y="8382"/>
                  </a:lnTo>
                  <a:lnTo>
                    <a:pt x="3619500" y="762"/>
                  </a:lnTo>
                  <a:close/>
                </a:path>
                <a:path w="3943350" h="639445">
                  <a:moveTo>
                    <a:pt x="3943350" y="252984"/>
                  </a:moveTo>
                  <a:lnTo>
                    <a:pt x="3696741" y="12"/>
                  </a:lnTo>
                  <a:lnTo>
                    <a:pt x="3656673" y="12"/>
                  </a:lnTo>
                  <a:lnTo>
                    <a:pt x="3913340" y="263867"/>
                  </a:lnTo>
                  <a:lnTo>
                    <a:pt x="3823716" y="287274"/>
                  </a:lnTo>
                  <a:lnTo>
                    <a:pt x="3816096" y="289560"/>
                  </a:lnTo>
                  <a:lnTo>
                    <a:pt x="3811524" y="297180"/>
                  </a:lnTo>
                  <a:lnTo>
                    <a:pt x="3813048" y="304800"/>
                  </a:lnTo>
                  <a:lnTo>
                    <a:pt x="3815334" y="312420"/>
                  </a:lnTo>
                  <a:lnTo>
                    <a:pt x="3822954" y="316992"/>
                  </a:lnTo>
                  <a:lnTo>
                    <a:pt x="3830574" y="314706"/>
                  </a:lnTo>
                  <a:lnTo>
                    <a:pt x="3875989" y="302818"/>
                  </a:lnTo>
                  <a:lnTo>
                    <a:pt x="3559302" y="619506"/>
                  </a:lnTo>
                  <a:lnTo>
                    <a:pt x="3579876" y="639318"/>
                  </a:lnTo>
                  <a:lnTo>
                    <a:pt x="3895534" y="323659"/>
                  </a:lnTo>
                  <a:lnTo>
                    <a:pt x="3883914" y="368046"/>
                  </a:lnTo>
                  <a:lnTo>
                    <a:pt x="3881628" y="375666"/>
                  </a:lnTo>
                  <a:lnTo>
                    <a:pt x="3886200" y="383286"/>
                  </a:lnTo>
                  <a:lnTo>
                    <a:pt x="3893820" y="385572"/>
                  </a:lnTo>
                  <a:lnTo>
                    <a:pt x="3902202" y="387858"/>
                  </a:lnTo>
                  <a:lnTo>
                    <a:pt x="3909822" y="383286"/>
                  </a:lnTo>
                  <a:lnTo>
                    <a:pt x="3911346" y="375666"/>
                  </a:lnTo>
                  <a:lnTo>
                    <a:pt x="3933444" y="293065"/>
                  </a:lnTo>
                  <a:lnTo>
                    <a:pt x="3943350" y="256032"/>
                  </a:lnTo>
                  <a:lnTo>
                    <a:pt x="3939222" y="257111"/>
                  </a:lnTo>
                  <a:lnTo>
                    <a:pt x="3943350" y="252984"/>
                  </a:lnTo>
                  <a:close/>
                </a:path>
              </a:pathLst>
            </a:custGeom>
            <a:solidFill>
              <a:srgbClr val="FF2BD8"/>
            </a:solidFill>
          </p:spPr>
          <p:txBody>
            <a:bodyPr wrap="square" lIns="0" tIns="0" rIns="0" bIns="0" rtlCol="0"/>
            <a:lstStyle/>
            <a:p>
              <a:endParaRPr/>
            </a:p>
          </p:txBody>
        </p:sp>
        <p:pic>
          <p:nvPicPr>
            <p:cNvPr id="11" name="object 11"/>
            <p:cNvPicPr/>
            <p:nvPr/>
          </p:nvPicPr>
          <p:blipFill>
            <a:blip r:embed="rId7" cstate="print"/>
            <a:stretch>
              <a:fillRect/>
            </a:stretch>
          </p:blipFill>
          <p:spPr>
            <a:xfrm>
              <a:off x="1982808" y="4373880"/>
              <a:ext cx="6065749" cy="979170"/>
            </a:xfrm>
            <a:prstGeom prst="rect">
              <a:avLst/>
            </a:prstGeom>
          </p:spPr>
        </p:pic>
        <p:sp>
          <p:nvSpPr>
            <p:cNvPr id="12" name="object 12"/>
            <p:cNvSpPr/>
            <p:nvPr/>
          </p:nvSpPr>
          <p:spPr>
            <a:xfrm>
              <a:off x="2133600" y="4896611"/>
              <a:ext cx="763270" cy="398780"/>
            </a:xfrm>
            <a:custGeom>
              <a:avLst/>
              <a:gdLst/>
              <a:ahLst/>
              <a:cxnLst/>
              <a:rect l="l" t="t" r="r" b="b"/>
              <a:pathLst>
                <a:path w="763269" h="398779">
                  <a:moveTo>
                    <a:pt x="762762" y="378714"/>
                  </a:moveTo>
                  <a:lnTo>
                    <a:pt x="446036" y="53124"/>
                  </a:lnTo>
                  <a:lnTo>
                    <a:pt x="490728" y="65532"/>
                  </a:lnTo>
                  <a:lnTo>
                    <a:pt x="498348" y="67818"/>
                  </a:lnTo>
                  <a:lnTo>
                    <a:pt x="505968" y="63246"/>
                  </a:lnTo>
                  <a:lnTo>
                    <a:pt x="508254" y="55626"/>
                  </a:lnTo>
                  <a:lnTo>
                    <a:pt x="509778" y="48006"/>
                  </a:lnTo>
                  <a:lnTo>
                    <a:pt x="505968" y="40386"/>
                  </a:lnTo>
                  <a:lnTo>
                    <a:pt x="498348" y="38100"/>
                  </a:lnTo>
                  <a:lnTo>
                    <a:pt x="378714" y="5334"/>
                  </a:lnTo>
                  <a:lnTo>
                    <a:pt x="381723" y="17500"/>
                  </a:lnTo>
                  <a:lnTo>
                    <a:pt x="364236" y="0"/>
                  </a:lnTo>
                  <a:lnTo>
                    <a:pt x="47777" y="315785"/>
                  </a:lnTo>
                  <a:lnTo>
                    <a:pt x="59436" y="271272"/>
                  </a:lnTo>
                  <a:lnTo>
                    <a:pt x="61722" y="263652"/>
                  </a:lnTo>
                  <a:lnTo>
                    <a:pt x="57150" y="256032"/>
                  </a:lnTo>
                  <a:lnTo>
                    <a:pt x="49530" y="253746"/>
                  </a:lnTo>
                  <a:lnTo>
                    <a:pt x="41910" y="252222"/>
                  </a:lnTo>
                  <a:lnTo>
                    <a:pt x="33528" y="256794"/>
                  </a:lnTo>
                  <a:lnTo>
                    <a:pt x="32004" y="264414"/>
                  </a:lnTo>
                  <a:lnTo>
                    <a:pt x="0" y="384048"/>
                  </a:lnTo>
                  <a:lnTo>
                    <a:pt x="9906" y="381406"/>
                  </a:lnTo>
                  <a:lnTo>
                    <a:pt x="119634" y="352044"/>
                  </a:lnTo>
                  <a:lnTo>
                    <a:pt x="127254" y="350520"/>
                  </a:lnTo>
                  <a:lnTo>
                    <a:pt x="131826" y="342138"/>
                  </a:lnTo>
                  <a:lnTo>
                    <a:pt x="130302" y="334518"/>
                  </a:lnTo>
                  <a:lnTo>
                    <a:pt x="128016" y="326898"/>
                  </a:lnTo>
                  <a:lnTo>
                    <a:pt x="120396" y="322326"/>
                  </a:lnTo>
                  <a:lnTo>
                    <a:pt x="112776" y="324612"/>
                  </a:lnTo>
                  <a:lnTo>
                    <a:pt x="68262" y="336270"/>
                  </a:lnTo>
                  <a:lnTo>
                    <a:pt x="382651" y="21209"/>
                  </a:lnTo>
                  <a:lnTo>
                    <a:pt x="388620" y="45212"/>
                  </a:lnTo>
                  <a:lnTo>
                    <a:pt x="408432" y="124968"/>
                  </a:lnTo>
                  <a:lnTo>
                    <a:pt x="410718" y="132588"/>
                  </a:lnTo>
                  <a:lnTo>
                    <a:pt x="418338" y="137160"/>
                  </a:lnTo>
                  <a:lnTo>
                    <a:pt x="425958" y="135636"/>
                  </a:lnTo>
                  <a:lnTo>
                    <a:pt x="433578" y="133350"/>
                  </a:lnTo>
                  <a:lnTo>
                    <a:pt x="438150" y="125730"/>
                  </a:lnTo>
                  <a:lnTo>
                    <a:pt x="436626" y="118110"/>
                  </a:lnTo>
                  <a:lnTo>
                    <a:pt x="425030" y="72504"/>
                  </a:lnTo>
                  <a:lnTo>
                    <a:pt x="742188" y="398526"/>
                  </a:lnTo>
                  <a:lnTo>
                    <a:pt x="762762" y="378714"/>
                  </a:lnTo>
                  <a:close/>
                </a:path>
              </a:pathLst>
            </a:custGeom>
            <a:solidFill>
              <a:srgbClr val="FF2BD8"/>
            </a:solidFill>
          </p:spPr>
          <p:txBody>
            <a:bodyPr wrap="square" lIns="0" tIns="0" rIns="0" bIns="0" rtlCol="0"/>
            <a:lstStyle/>
            <a:p>
              <a:endParaRPr/>
            </a:p>
          </p:txBody>
        </p:sp>
        <p:pic>
          <p:nvPicPr>
            <p:cNvPr id="13" name="object 13"/>
            <p:cNvPicPr/>
            <p:nvPr/>
          </p:nvPicPr>
          <p:blipFill>
            <a:blip r:embed="rId8" cstate="print"/>
            <a:stretch>
              <a:fillRect/>
            </a:stretch>
          </p:blipFill>
          <p:spPr>
            <a:xfrm>
              <a:off x="2763773" y="5277611"/>
              <a:ext cx="132587" cy="75438"/>
            </a:xfrm>
            <a:prstGeom prst="rect">
              <a:avLst/>
            </a:prstGeom>
          </p:spPr>
        </p:pic>
        <p:sp>
          <p:nvSpPr>
            <p:cNvPr id="14" name="object 14"/>
            <p:cNvSpPr/>
            <p:nvPr/>
          </p:nvSpPr>
          <p:spPr>
            <a:xfrm>
              <a:off x="2895600" y="4891277"/>
              <a:ext cx="3171825" cy="460375"/>
            </a:xfrm>
            <a:custGeom>
              <a:avLst/>
              <a:gdLst/>
              <a:ahLst/>
              <a:cxnLst/>
              <a:rect l="l" t="t" r="r" b="b"/>
              <a:pathLst>
                <a:path w="3171825" h="460375">
                  <a:moveTo>
                    <a:pt x="678942" y="379476"/>
                  </a:moveTo>
                  <a:lnTo>
                    <a:pt x="82169" y="379488"/>
                  </a:lnTo>
                  <a:lnTo>
                    <a:pt x="28956" y="379476"/>
                  </a:lnTo>
                  <a:lnTo>
                    <a:pt x="82169" y="379476"/>
                  </a:lnTo>
                  <a:lnTo>
                    <a:pt x="121920" y="356616"/>
                  </a:lnTo>
                  <a:lnTo>
                    <a:pt x="128016" y="352044"/>
                  </a:lnTo>
                  <a:lnTo>
                    <a:pt x="131064" y="343662"/>
                  </a:lnTo>
                  <a:lnTo>
                    <a:pt x="126492" y="336804"/>
                  </a:lnTo>
                  <a:lnTo>
                    <a:pt x="122682" y="329946"/>
                  </a:lnTo>
                  <a:lnTo>
                    <a:pt x="114300" y="327660"/>
                  </a:lnTo>
                  <a:lnTo>
                    <a:pt x="107442" y="331470"/>
                  </a:lnTo>
                  <a:lnTo>
                    <a:pt x="0" y="393954"/>
                  </a:lnTo>
                  <a:lnTo>
                    <a:pt x="28956" y="410794"/>
                  </a:lnTo>
                  <a:lnTo>
                    <a:pt x="107442" y="456438"/>
                  </a:lnTo>
                  <a:lnTo>
                    <a:pt x="114300" y="460248"/>
                  </a:lnTo>
                  <a:lnTo>
                    <a:pt x="122682" y="457962"/>
                  </a:lnTo>
                  <a:lnTo>
                    <a:pt x="126492" y="451104"/>
                  </a:lnTo>
                  <a:lnTo>
                    <a:pt x="131064" y="444246"/>
                  </a:lnTo>
                  <a:lnTo>
                    <a:pt x="128016" y="435864"/>
                  </a:lnTo>
                  <a:lnTo>
                    <a:pt x="121920" y="431292"/>
                  </a:lnTo>
                  <a:lnTo>
                    <a:pt x="82169" y="408432"/>
                  </a:lnTo>
                  <a:lnTo>
                    <a:pt x="678942" y="408432"/>
                  </a:lnTo>
                  <a:lnTo>
                    <a:pt x="678942" y="379476"/>
                  </a:lnTo>
                  <a:close/>
                </a:path>
                <a:path w="3171825" h="460375">
                  <a:moveTo>
                    <a:pt x="3171444" y="378714"/>
                  </a:moveTo>
                  <a:lnTo>
                    <a:pt x="2854820" y="53911"/>
                  </a:lnTo>
                  <a:lnTo>
                    <a:pt x="2899410" y="66294"/>
                  </a:lnTo>
                  <a:lnTo>
                    <a:pt x="2907030" y="67818"/>
                  </a:lnTo>
                  <a:lnTo>
                    <a:pt x="2914650" y="64008"/>
                  </a:lnTo>
                  <a:lnTo>
                    <a:pt x="2919222" y="48768"/>
                  </a:lnTo>
                  <a:lnTo>
                    <a:pt x="2914650" y="40386"/>
                  </a:lnTo>
                  <a:lnTo>
                    <a:pt x="2907030" y="38862"/>
                  </a:lnTo>
                  <a:lnTo>
                    <a:pt x="2787396" y="5334"/>
                  </a:lnTo>
                  <a:lnTo>
                    <a:pt x="2790723" y="18503"/>
                  </a:lnTo>
                  <a:lnTo>
                    <a:pt x="2772918" y="0"/>
                  </a:lnTo>
                  <a:lnTo>
                    <a:pt x="2456243" y="317360"/>
                  </a:lnTo>
                  <a:lnTo>
                    <a:pt x="2468118" y="272034"/>
                  </a:lnTo>
                  <a:lnTo>
                    <a:pt x="2470404" y="264414"/>
                  </a:lnTo>
                  <a:lnTo>
                    <a:pt x="2465832" y="256032"/>
                  </a:lnTo>
                  <a:lnTo>
                    <a:pt x="2458212" y="254508"/>
                  </a:lnTo>
                  <a:lnTo>
                    <a:pt x="2450592" y="252222"/>
                  </a:lnTo>
                  <a:lnTo>
                    <a:pt x="2442972" y="256794"/>
                  </a:lnTo>
                  <a:lnTo>
                    <a:pt x="2440686" y="264414"/>
                  </a:lnTo>
                  <a:lnTo>
                    <a:pt x="2409444" y="384048"/>
                  </a:lnTo>
                  <a:lnTo>
                    <a:pt x="2419350" y="381469"/>
                  </a:lnTo>
                  <a:lnTo>
                    <a:pt x="2529078" y="352806"/>
                  </a:lnTo>
                  <a:lnTo>
                    <a:pt x="2536698" y="350520"/>
                  </a:lnTo>
                  <a:lnTo>
                    <a:pt x="2541270" y="342900"/>
                  </a:lnTo>
                  <a:lnTo>
                    <a:pt x="2536698" y="327660"/>
                  </a:lnTo>
                  <a:lnTo>
                    <a:pt x="2529078" y="323088"/>
                  </a:lnTo>
                  <a:lnTo>
                    <a:pt x="2521458" y="325374"/>
                  </a:lnTo>
                  <a:lnTo>
                    <a:pt x="2476030" y="337273"/>
                  </a:lnTo>
                  <a:lnTo>
                    <a:pt x="2791549" y="21755"/>
                  </a:lnTo>
                  <a:lnTo>
                    <a:pt x="2797302" y="44462"/>
                  </a:lnTo>
                  <a:lnTo>
                    <a:pt x="2817876" y="125730"/>
                  </a:lnTo>
                  <a:lnTo>
                    <a:pt x="2819400" y="133350"/>
                  </a:lnTo>
                  <a:lnTo>
                    <a:pt x="2827020" y="137922"/>
                  </a:lnTo>
                  <a:lnTo>
                    <a:pt x="2834640" y="135636"/>
                  </a:lnTo>
                  <a:lnTo>
                    <a:pt x="2843022" y="134112"/>
                  </a:lnTo>
                  <a:lnTo>
                    <a:pt x="2847594" y="126492"/>
                  </a:lnTo>
                  <a:lnTo>
                    <a:pt x="2845308" y="118872"/>
                  </a:lnTo>
                  <a:lnTo>
                    <a:pt x="2834322" y="73875"/>
                  </a:lnTo>
                  <a:lnTo>
                    <a:pt x="3150870" y="399288"/>
                  </a:lnTo>
                  <a:lnTo>
                    <a:pt x="3171444" y="378714"/>
                  </a:lnTo>
                  <a:close/>
                </a:path>
              </a:pathLst>
            </a:custGeom>
            <a:solidFill>
              <a:srgbClr val="FF2BD8"/>
            </a:solidFill>
          </p:spPr>
          <p:txBody>
            <a:bodyPr wrap="square" lIns="0" tIns="0" rIns="0" bIns="0" rtlCol="0"/>
            <a:lstStyle/>
            <a:p>
              <a:endParaRPr/>
            </a:p>
          </p:txBody>
        </p:sp>
        <p:pic>
          <p:nvPicPr>
            <p:cNvPr id="15" name="object 15"/>
            <p:cNvPicPr/>
            <p:nvPr/>
          </p:nvPicPr>
          <p:blipFill>
            <a:blip r:embed="rId9" cstate="print"/>
            <a:stretch>
              <a:fillRect/>
            </a:stretch>
          </p:blipFill>
          <p:spPr>
            <a:xfrm>
              <a:off x="5935218" y="5273040"/>
              <a:ext cx="131825" cy="80009"/>
            </a:xfrm>
            <a:prstGeom prst="rect">
              <a:avLst/>
            </a:prstGeom>
          </p:spPr>
        </p:pic>
        <p:sp>
          <p:nvSpPr>
            <p:cNvPr id="16" name="object 16"/>
            <p:cNvSpPr/>
            <p:nvPr/>
          </p:nvSpPr>
          <p:spPr>
            <a:xfrm>
              <a:off x="6067044" y="5213603"/>
              <a:ext cx="834390" cy="139700"/>
            </a:xfrm>
            <a:custGeom>
              <a:avLst/>
              <a:gdLst/>
              <a:ahLst/>
              <a:cxnLst/>
              <a:rect l="l" t="t" r="r" b="b"/>
              <a:pathLst>
                <a:path w="834390" h="139700">
                  <a:moveTo>
                    <a:pt x="678180" y="52578"/>
                  </a:moveTo>
                  <a:lnTo>
                    <a:pt x="80708" y="52578"/>
                  </a:lnTo>
                  <a:lnTo>
                    <a:pt x="121158" y="28956"/>
                  </a:lnTo>
                  <a:lnTo>
                    <a:pt x="128016" y="25146"/>
                  </a:lnTo>
                  <a:lnTo>
                    <a:pt x="130302" y="16002"/>
                  </a:lnTo>
                  <a:lnTo>
                    <a:pt x="126492" y="9144"/>
                  </a:lnTo>
                  <a:lnTo>
                    <a:pt x="121920" y="2286"/>
                  </a:lnTo>
                  <a:lnTo>
                    <a:pt x="113538" y="0"/>
                  </a:lnTo>
                  <a:lnTo>
                    <a:pt x="106680" y="4572"/>
                  </a:lnTo>
                  <a:lnTo>
                    <a:pt x="0" y="66294"/>
                  </a:lnTo>
                  <a:lnTo>
                    <a:pt x="28194" y="82816"/>
                  </a:lnTo>
                  <a:lnTo>
                    <a:pt x="106680" y="128778"/>
                  </a:lnTo>
                  <a:lnTo>
                    <a:pt x="113538" y="133350"/>
                  </a:lnTo>
                  <a:lnTo>
                    <a:pt x="121920" y="131064"/>
                  </a:lnTo>
                  <a:lnTo>
                    <a:pt x="126492" y="124206"/>
                  </a:lnTo>
                  <a:lnTo>
                    <a:pt x="130302" y="117348"/>
                  </a:lnTo>
                  <a:lnTo>
                    <a:pt x="128016" y="108204"/>
                  </a:lnTo>
                  <a:lnTo>
                    <a:pt x="121158" y="104394"/>
                  </a:lnTo>
                  <a:lnTo>
                    <a:pt x="80708" y="80772"/>
                  </a:lnTo>
                  <a:lnTo>
                    <a:pt x="678180" y="80772"/>
                  </a:lnTo>
                  <a:lnTo>
                    <a:pt x="678180" y="52578"/>
                  </a:lnTo>
                  <a:close/>
                </a:path>
                <a:path w="834390" h="139700">
                  <a:moveTo>
                    <a:pt x="834390" y="122682"/>
                  </a:moveTo>
                  <a:lnTo>
                    <a:pt x="829818" y="115062"/>
                  </a:lnTo>
                  <a:lnTo>
                    <a:pt x="822198" y="112776"/>
                  </a:lnTo>
                  <a:lnTo>
                    <a:pt x="702564" y="81534"/>
                  </a:lnTo>
                  <a:lnTo>
                    <a:pt x="712470" y="118567"/>
                  </a:lnTo>
                  <a:lnTo>
                    <a:pt x="718045" y="139458"/>
                  </a:lnTo>
                  <a:lnTo>
                    <a:pt x="740664" y="139458"/>
                  </a:lnTo>
                  <a:lnTo>
                    <a:pt x="712470" y="111252"/>
                  </a:lnTo>
                  <a:lnTo>
                    <a:pt x="719328" y="118110"/>
                  </a:lnTo>
                  <a:lnTo>
                    <a:pt x="740664" y="139458"/>
                  </a:lnTo>
                  <a:lnTo>
                    <a:pt x="747826" y="139458"/>
                  </a:lnTo>
                  <a:lnTo>
                    <a:pt x="781050" y="139458"/>
                  </a:lnTo>
                  <a:lnTo>
                    <a:pt x="769912" y="128320"/>
                  </a:lnTo>
                  <a:lnTo>
                    <a:pt x="812419" y="139458"/>
                  </a:lnTo>
                  <a:lnTo>
                    <a:pt x="828027" y="139458"/>
                  </a:lnTo>
                  <a:lnTo>
                    <a:pt x="830580" y="137922"/>
                  </a:lnTo>
                  <a:lnTo>
                    <a:pt x="832866" y="130302"/>
                  </a:lnTo>
                  <a:lnTo>
                    <a:pt x="834390" y="122682"/>
                  </a:lnTo>
                  <a:close/>
                </a:path>
              </a:pathLst>
            </a:custGeom>
            <a:solidFill>
              <a:srgbClr val="FF2BD8"/>
            </a:solidFill>
          </p:spPr>
          <p:txBody>
            <a:bodyPr wrap="square" lIns="0" tIns="0" rIns="0" bIns="0" rtlCol="0"/>
            <a:lstStyle/>
            <a:p>
              <a:endParaRPr/>
            </a:p>
          </p:txBody>
        </p:sp>
        <p:pic>
          <p:nvPicPr>
            <p:cNvPr id="17" name="object 17"/>
            <p:cNvPicPr/>
            <p:nvPr/>
          </p:nvPicPr>
          <p:blipFill>
            <a:blip r:embed="rId10" cstate="print"/>
            <a:stretch>
              <a:fillRect/>
            </a:stretch>
          </p:blipFill>
          <p:spPr>
            <a:xfrm>
              <a:off x="2176102" y="5353049"/>
              <a:ext cx="5863251" cy="688509"/>
            </a:xfrm>
            <a:prstGeom prst="rect">
              <a:avLst/>
            </a:prstGeom>
          </p:spPr>
        </p:pic>
        <p:sp>
          <p:nvSpPr>
            <p:cNvPr id="18" name="object 18"/>
            <p:cNvSpPr/>
            <p:nvPr/>
          </p:nvSpPr>
          <p:spPr>
            <a:xfrm>
              <a:off x="2512314" y="5353049"/>
              <a:ext cx="4641850" cy="325755"/>
            </a:xfrm>
            <a:custGeom>
              <a:avLst/>
              <a:gdLst/>
              <a:ahLst/>
              <a:cxnLst/>
              <a:rect l="l" t="t" r="r" b="b"/>
              <a:pathLst>
                <a:path w="4641850" h="325754">
                  <a:moveTo>
                    <a:pt x="328409" y="12"/>
                  </a:moveTo>
                  <a:lnTo>
                    <a:pt x="288023" y="12"/>
                  </a:lnTo>
                  <a:lnTo>
                    <a:pt x="0" y="288036"/>
                  </a:lnTo>
                  <a:lnTo>
                    <a:pt x="19812" y="308610"/>
                  </a:lnTo>
                  <a:lnTo>
                    <a:pt x="328409" y="12"/>
                  </a:lnTo>
                  <a:close/>
                </a:path>
                <a:path w="4641850" h="325754">
                  <a:moveTo>
                    <a:pt x="363855" y="12"/>
                  </a:moveTo>
                  <a:lnTo>
                    <a:pt x="334378" y="12"/>
                  </a:lnTo>
                  <a:lnTo>
                    <a:pt x="324612" y="37338"/>
                  </a:lnTo>
                  <a:lnTo>
                    <a:pt x="322326" y="44958"/>
                  </a:lnTo>
                  <a:lnTo>
                    <a:pt x="326898" y="52578"/>
                  </a:lnTo>
                  <a:lnTo>
                    <a:pt x="334518" y="54864"/>
                  </a:lnTo>
                  <a:lnTo>
                    <a:pt x="342138" y="56388"/>
                  </a:lnTo>
                  <a:lnTo>
                    <a:pt x="350520" y="51816"/>
                  </a:lnTo>
                  <a:lnTo>
                    <a:pt x="352044" y="44196"/>
                  </a:lnTo>
                  <a:lnTo>
                    <a:pt x="363855" y="12"/>
                  </a:lnTo>
                  <a:close/>
                </a:path>
                <a:path w="4641850" h="325754">
                  <a:moveTo>
                    <a:pt x="3494532" y="0"/>
                  </a:moveTo>
                  <a:lnTo>
                    <a:pt x="3454146" y="0"/>
                  </a:lnTo>
                  <a:lnTo>
                    <a:pt x="3170682" y="283464"/>
                  </a:lnTo>
                  <a:lnTo>
                    <a:pt x="3191256" y="303276"/>
                  </a:lnTo>
                  <a:lnTo>
                    <a:pt x="3494532" y="0"/>
                  </a:lnTo>
                  <a:close/>
                </a:path>
                <a:path w="4641850" h="325754">
                  <a:moveTo>
                    <a:pt x="3533317" y="0"/>
                  </a:moveTo>
                  <a:lnTo>
                    <a:pt x="3503676" y="0"/>
                  </a:lnTo>
                  <a:lnTo>
                    <a:pt x="3495294" y="32004"/>
                  </a:lnTo>
                  <a:lnTo>
                    <a:pt x="3493770" y="39624"/>
                  </a:lnTo>
                  <a:lnTo>
                    <a:pt x="3498342" y="48006"/>
                  </a:lnTo>
                  <a:lnTo>
                    <a:pt x="3505962" y="49530"/>
                  </a:lnTo>
                  <a:lnTo>
                    <a:pt x="3513582" y="51816"/>
                  </a:lnTo>
                  <a:lnTo>
                    <a:pt x="3521202" y="47244"/>
                  </a:lnTo>
                  <a:lnTo>
                    <a:pt x="3522726" y="39624"/>
                  </a:lnTo>
                  <a:lnTo>
                    <a:pt x="3533317" y="0"/>
                  </a:lnTo>
                  <a:close/>
                </a:path>
                <a:path w="4641850" h="325754">
                  <a:moveTo>
                    <a:pt x="4382757" y="12"/>
                  </a:moveTo>
                  <a:lnTo>
                    <a:pt x="4367149" y="12"/>
                  </a:lnTo>
                  <a:lnTo>
                    <a:pt x="4370070" y="762"/>
                  </a:lnTo>
                  <a:lnTo>
                    <a:pt x="4377690" y="3048"/>
                  </a:lnTo>
                  <a:lnTo>
                    <a:pt x="4382757" y="12"/>
                  </a:lnTo>
                  <a:close/>
                </a:path>
                <a:path w="4641850" h="325754">
                  <a:moveTo>
                    <a:pt x="4641342" y="305562"/>
                  </a:moveTo>
                  <a:lnTo>
                    <a:pt x="4335780" y="12"/>
                  </a:lnTo>
                  <a:lnTo>
                    <a:pt x="4302557" y="12"/>
                  </a:lnTo>
                  <a:lnTo>
                    <a:pt x="4295394" y="12"/>
                  </a:lnTo>
                  <a:lnTo>
                    <a:pt x="4272775" y="12"/>
                  </a:lnTo>
                  <a:lnTo>
                    <a:pt x="4289298" y="61722"/>
                  </a:lnTo>
                  <a:lnTo>
                    <a:pt x="4290822" y="69342"/>
                  </a:lnTo>
                  <a:lnTo>
                    <a:pt x="4298442" y="73914"/>
                  </a:lnTo>
                  <a:lnTo>
                    <a:pt x="4306824" y="71628"/>
                  </a:lnTo>
                  <a:lnTo>
                    <a:pt x="4314444" y="70104"/>
                  </a:lnTo>
                  <a:lnTo>
                    <a:pt x="4319016" y="61722"/>
                  </a:lnTo>
                  <a:lnTo>
                    <a:pt x="4316730" y="54102"/>
                  </a:lnTo>
                  <a:lnTo>
                    <a:pt x="4305097" y="9715"/>
                  </a:lnTo>
                  <a:lnTo>
                    <a:pt x="4620768" y="325374"/>
                  </a:lnTo>
                  <a:lnTo>
                    <a:pt x="4641342" y="305562"/>
                  </a:lnTo>
                  <a:close/>
                </a:path>
              </a:pathLst>
            </a:custGeom>
            <a:solidFill>
              <a:srgbClr val="FF2BD8"/>
            </a:solidFill>
          </p:spPr>
          <p:txBody>
            <a:bodyPr wrap="square" lIns="0" tIns="0" rIns="0" bIns="0" rtlCol="0"/>
            <a:lstStyle/>
            <a:p>
              <a:endParaRPr/>
            </a:p>
          </p:txBody>
        </p:sp>
      </p:grpSp>
      <p:sp>
        <p:nvSpPr>
          <p:cNvPr id="19" name="object 19"/>
          <p:cNvSpPr txBox="1"/>
          <p:nvPr/>
        </p:nvSpPr>
        <p:spPr>
          <a:xfrm>
            <a:off x="1230883" y="6122922"/>
            <a:ext cx="758126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network and </a:t>
            </a:r>
            <a:r>
              <a:rPr sz="2400" dirty="0">
                <a:latin typeface="Arial"/>
                <a:cs typeface="Arial"/>
              </a:rPr>
              <a:t>first five </a:t>
            </a:r>
            <a:r>
              <a:rPr sz="2400" spc="-5" dirty="0">
                <a:latin typeface="Arial"/>
                <a:cs typeface="Arial"/>
              </a:rPr>
              <a:t>steps </a:t>
            </a:r>
            <a:r>
              <a:rPr sz="2400" dirty="0">
                <a:latin typeface="Arial"/>
                <a:cs typeface="Arial"/>
              </a:rPr>
              <a:t>in </a:t>
            </a:r>
            <a:r>
              <a:rPr sz="2400" spc="-5" dirty="0">
                <a:latin typeface="Arial"/>
                <a:cs typeface="Arial"/>
              </a:rPr>
              <a:t>computing the shortest  paths from </a:t>
            </a:r>
            <a:r>
              <a:rPr sz="2400" dirty="0">
                <a:latin typeface="Arial"/>
                <a:cs typeface="Arial"/>
              </a:rPr>
              <a:t>A </a:t>
            </a:r>
            <a:r>
              <a:rPr sz="2400" spc="-5" dirty="0">
                <a:latin typeface="Arial"/>
                <a:cs typeface="Arial"/>
              </a:rPr>
              <a:t>to D. Pink arrows show the sink tree so</a:t>
            </a:r>
            <a:r>
              <a:rPr sz="2400" spc="-245" dirty="0">
                <a:latin typeface="Arial"/>
                <a:cs typeface="Arial"/>
              </a:rPr>
              <a:t> </a:t>
            </a:r>
            <a:r>
              <a:rPr sz="2400" spc="-40" dirty="0">
                <a:latin typeface="Arial"/>
                <a:cs typeface="Arial"/>
              </a:rPr>
              <a:t>far.</a:t>
            </a:r>
            <a:endParaRPr sz="24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8867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7810" y="1097134"/>
            <a:ext cx="9372600" cy="6660798"/>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400" dirty="0">
                <a:latin typeface="Arial"/>
                <a:cs typeface="Arial"/>
              </a:rPr>
              <a:t>A </a:t>
            </a:r>
            <a:r>
              <a:rPr sz="2400" spc="-5" dirty="0">
                <a:latin typeface="Arial"/>
                <a:cs typeface="Arial"/>
              </a:rPr>
              <a:t>simple method to send </a:t>
            </a:r>
            <a:r>
              <a:rPr sz="2400" dirty="0">
                <a:latin typeface="Arial"/>
                <a:cs typeface="Arial"/>
              </a:rPr>
              <a:t>a </a:t>
            </a:r>
            <a:r>
              <a:rPr sz="2400" spc="-5" dirty="0">
                <a:latin typeface="Arial"/>
                <a:cs typeface="Arial"/>
              </a:rPr>
              <a:t>packet to all network</a:t>
            </a:r>
            <a:r>
              <a:rPr sz="2400" spc="10" dirty="0">
                <a:latin typeface="Arial"/>
                <a:cs typeface="Arial"/>
              </a:rPr>
              <a:t> </a:t>
            </a:r>
            <a:r>
              <a:rPr sz="2400" spc="-5" dirty="0">
                <a:latin typeface="Arial"/>
                <a:cs typeface="Arial"/>
              </a:rPr>
              <a:t>nodes</a:t>
            </a:r>
            <a:endParaRPr sz="2400" dirty="0">
              <a:latin typeface="Arial"/>
              <a:cs typeface="Arial"/>
            </a:endParaRPr>
          </a:p>
          <a:p>
            <a:pPr marL="812800" marR="768350" lvl="1" indent="-342900">
              <a:spcBef>
                <a:spcPts val="1800"/>
              </a:spcBef>
              <a:buFont typeface="Arial" panose="020B0604020202020204" pitchFamily="34" charset="0"/>
              <a:buChar char="•"/>
            </a:pPr>
            <a:r>
              <a:rPr sz="2400" spc="-5" dirty="0">
                <a:latin typeface="Arial"/>
                <a:cs typeface="Arial"/>
              </a:rPr>
              <a:t>Each node floods </a:t>
            </a:r>
            <a:r>
              <a:rPr sz="2400" dirty="0">
                <a:latin typeface="Arial"/>
                <a:cs typeface="Arial"/>
              </a:rPr>
              <a:t>a </a:t>
            </a:r>
            <a:r>
              <a:rPr sz="2400" spc="-5" dirty="0">
                <a:latin typeface="Arial"/>
                <a:cs typeface="Arial"/>
              </a:rPr>
              <a:t>new packet received on an  incoming link by sending it out all of the other</a:t>
            </a:r>
            <a:r>
              <a:rPr sz="2400" spc="20" dirty="0">
                <a:latin typeface="Arial"/>
                <a:cs typeface="Arial"/>
              </a:rPr>
              <a:t> </a:t>
            </a:r>
            <a:r>
              <a:rPr sz="2400" spc="-5" dirty="0">
                <a:latin typeface="Arial"/>
                <a:cs typeface="Arial"/>
              </a:rPr>
              <a:t>links</a:t>
            </a:r>
            <a:endParaRPr sz="2400" dirty="0">
              <a:latin typeface="Arial"/>
              <a:cs typeface="Arial"/>
            </a:endParaRP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Generates vast numbers  of duplicate packets.</a:t>
            </a:r>
          </a:p>
          <a:p>
            <a:pPr marL="355600" marR="5080" indent="-342900">
              <a:lnSpc>
                <a:spcPct val="100000"/>
              </a:lnSpc>
              <a:spcBef>
                <a:spcPts val="1800"/>
              </a:spcBef>
              <a:buFont typeface="Arial" panose="020B0604020202020204" pitchFamily="34" charset="0"/>
              <a:buChar char="•"/>
            </a:pPr>
            <a:r>
              <a:rPr lang="en-US" sz="2400" spc="-5" dirty="0">
                <a:latin typeface="Arial"/>
                <a:cs typeface="Arial"/>
              </a:rPr>
              <a:t>Method 1: </a:t>
            </a:r>
          </a:p>
          <a:p>
            <a:pPr marL="812800" marR="5080" lvl="1" indent="-342900">
              <a:spcBef>
                <a:spcPts val="1800"/>
              </a:spcBef>
              <a:buFont typeface="Arial" panose="020B0604020202020204" pitchFamily="34" charset="0"/>
              <a:buChar char="•"/>
            </a:pPr>
            <a:r>
              <a:rPr lang="en-US" sz="2400" spc="-5" dirty="0">
                <a:latin typeface="Arial"/>
                <a:cs typeface="Arial"/>
              </a:rPr>
              <a:t>Flooding with an hop count: Put  hop counter and decrement hop counter for each node.</a:t>
            </a:r>
          </a:p>
          <a:p>
            <a:pPr marL="812800" marR="5080" lvl="1" indent="-342900">
              <a:spcBef>
                <a:spcPts val="1800"/>
              </a:spcBef>
              <a:buFont typeface="Arial" panose="020B0604020202020204" pitchFamily="34" charset="0"/>
              <a:buChar char="•"/>
            </a:pPr>
            <a:r>
              <a:rPr lang="en-US" sz="2400" spc="-5" dirty="0">
                <a:latin typeface="Arial"/>
                <a:cs typeface="Arial"/>
              </a:rPr>
              <a:t>-</a:t>
            </a:r>
            <a:r>
              <a:rPr lang="en-US" sz="2400" spc="-5" dirty="0" err="1">
                <a:latin typeface="Arial"/>
                <a:cs typeface="Arial"/>
              </a:rPr>
              <a:t>ve</a:t>
            </a:r>
            <a:r>
              <a:rPr lang="en-US" sz="2400" spc="-5" dirty="0">
                <a:latin typeface="Arial"/>
                <a:cs typeface="Arial"/>
              </a:rPr>
              <a:t>: generates exponential number of duplicate pockets</a:t>
            </a:r>
          </a:p>
          <a:p>
            <a:pPr marL="355600" marR="5080" indent="-342900">
              <a:spcBef>
                <a:spcPts val="1800"/>
              </a:spcBef>
              <a:buFont typeface="Arial" panose="020B0604020202020204" pitchFamily="34" charset="0"/>
              <a:buChar char="•"/>
            </a:pPr>
            <a:r>
              <a:rPr lang="en-US" sz="2400" spc="-5" dirty="0">
                <a:latin typeface="Arial"/>
                <a:cs typeface="Arial"/>
              </a:rPr>
              <a:t>Method 2</a:t>
            </a:r>
          </a:p>
          <a:p>
            <a:pPr marL="812800" marR="5080" lvl="1" indent="-342900">
              <a:spcBef>
                <a:spcPts val="1800"/>
              </a:spcBef>
              <a:buFont typeface="Arial" panose="020B0604020202020204" pitchFamily="34" charset="0"/>
              <a:buChar char="•"/>
            </a:pPr>
            <a:r>
              <a:rPr lang="en-US" sz="2400" spc="-5" dirty="0">
                <a:latin typeface="Arial"/>
                <a:cs typeface="Arial"/>
              </a:rPr>
              <a:t>Track the packets. Stop, if it is already flooded, i.e., avoid sending second time.</a:t>
            </a:r>
          </a:p>
          <a:p>
            <a:pPr marL="1270000" marR="5080" lvl="2" indent="-342900">
              <a:spcBef>
                <a:spcPts val="1800"/>
              </a:spcBef>
              <a:buFont typeface="Arial" panose="020B0604020202020204" pitchFamily="34" charset="0"/>
              <a:buChar char="•"/>
            </a:pPr>
            <a:r>
              <a:rPr lang="en-US" sz="2400" spc="-5" dirty="0">
                <a:latin typeface="Arial"/>
                <a:cs typeface="Arial"/>
              </a:rPr>
              <a:t>Put a sequence number for each source in the packet. Maintain the list at each node.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8612" y="298365"/>
            <a:ext cx="1781175" cy="574040"/>
          </a:xfrm>
          <a:prstGeom prst="rect">
            <a:avLst/>
          </a:prstGeom>
        </p:spPr>
        <p:txBody>
          <a:bodyPr vert="horz" wrap="square" lIns="0" tIns="12700" rIns="0" bIns="0" rtlCol="0">
            <a:spAutoFit/>
          </a:bodyPr>
          <a:lstStyle/>
          <a:p>
            <a:pPr marL="12700">
              <a:lnSpc>
                <a:spcPct val="100000"/>
              </a:lnSpc>
              <a:spcBef>
                <a:spcPts val="100"/>
              </a:spcBef>
            </a:pPr>
            <a:r>
              <a:rPr dirty="0"/>
              <a:t>Flooding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90425"/>
            <a:ext cx="9372600" cy="6011902"/>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3200" dirty="0">
                <a:latin typeface="Arial"/>
                <a:cs typeface="Arial"/>
              </a:rPr>
              <a:t>Flooding is not practical, but has several advantages</a:t>
            </a:r>
          </a:p>
          <a:p>
            <a:pPr marL="812800" lvl="1" indent="-342900">
              <a:spcBef>
                <a:spcPts val="100"/>
              </a:spcBef>
              <a:buFont typeface="Arial" panose="020B0604020202020204" pitchFamily="34" charset="0"/>
              <a:buChar char="•"/>
            </a:pPr>
            <a:r>
              <a:rPr lang="en-US" sz="3200" dirty="0">
                <a:latin typeface="Arial"/>
                <a:cs typeface="Arial"/>
              </a:rPr>
              <a:t>It ensures that packet reaches every node.</a:t>
            </a:r>
          </a:p>
          <a:p>
            <a:pPr marL="812800" lvl="1" indent="-342900">
              <a:spcBef>
                <a:spcPts val="100"/>
              </a:spcBef>
              <a:buFont typeface="Arial" panose="020B0604020202020204" pitchFamily="34" charset="0"/>
              <a:buChar char="•"/>
            </a:pPr>
            <a:r>
              <a:rPr lang="en-US" sz="3200" dirty="0">
                <a:latin typeface="Arial"/>
                <a:cs typeface="Arial"/>
              </a:rPr>
              <a:t>Flooding is tremendously robust.</a:t>
            </a:r>
          </a:p>
          <a:p>
            <a:pPr marL="1270000" lvl="2" indent="-342900">
              <a:spcBef>
                <a:spcPts val="100"/>
              </a:spcBef>
              <a:buFont typeface="Arial" panose="020B0604020202020204" pitchFamily="34" charset="0"/>
              <a:buChar char="•"/>
            </a:pPr>
            <a:r>
              <a:rPr lang="en-US" sz="3200" dirty="0">
                <a:latin typeface="Arial"/>
                <a:cs typeface="Arial"/>
              </a:rPr>
              <a:t>Even if large number of routers are damaged, the packet reaches the destination.</a:t>
            </a:r>
          </a:p>
          <a:p>
            <a:pPr marL="812800" lvl="1" indent="-342900">
              <a:spcBef>
                <a:spcPts val="100"/>
              </a:spcBef>
              <a:buFont typeface="Arial" panose="020B0604020202020204" pitchFamily="34" charset="0"/>
              <a:buChar char="•"/>
            </a:pPr>
            <a:r>
              <a:rPr lang="en-US" sz="3200" dirty="0">
                <a:latin typeface="Arial"/>
                <a:cs typeface="Arial"/>
              </a:rPr>
              <a:t>Flooding produces shorter delay</a:t>
            </a:r>
          </a:p>
          <a:p>
            <a:pPr marL="812800" lvl="1" indent="-342900">
              <a:spcBef>
                <a:spcPts val="100"/>
              </a:spcBef>
              <a:buFont typeface="Arial" panose="020B0604020202020204" pitchFamily="34" charset="0"/>
              <a:buChar char="•"/>
            </a:pPr>
            <a:endParaRPr lang="en-US" sz="3200" dirty="0">
              <a:latin typeface="Arial"/>
              <a:cs typeface="Arial"/>
            </a:endParaRPr>
          </a:p>
          <a:p>
            <a:pPr marL="355600" indent="-342900">
              <a:spcBef>
                <a:spcPts val="100"/>
              </a:spcBef>
              <a:buFont typeface="Arial" panose="020B0604020202020204" pitchFamily="34" charset="0"/>
              <a:buChar char="•"/>
            </a:pPr>
            <a:r>
              <a:rPr lang="en-US" sz="3200" dirty="0">
                <a:latin typeface="Arial"/>
                <a:cs typeface="Arial"/>
              </a:rPr>
              <a:t>Flooding can be used to compare other algorithms.</a:t>
            </a:r>
          </a:p>
          <a:p>
            <a:pPr marL="355600" indent="-342900">
              <a:lnSpc>
                <a:spcPct val="100000"/>
              </a:lnSpc>
              <a:spcBef>
                <a:spcPts val="100"/>
              </a:spcBef>
              <a:buFont typeface="Arial" panose="020B0604020202020204" pitchFamily="34" charset="0"/>
              <a:buChar char="•"/>
            </a:pPr>
            <a:endParaRPr lang="en-US" sz="3200" spc="-5" dirty="0">
              <a:latin typeface="Arial"/>
              <a:cs typeface="Arial"/>
            </a:endParaRPr>
          </a:p>
        </p:txBody>
      </p:sp>
    </p:spTree>
    <p:extLst>
      <p:ext uri="{BB962C8B-B14F-4D97-AF65-F5344CB8AC3E}">
        <p14:creationId xmlns:p14="http://schemas.microsoft.com/office/powerpoint/2010/main" val="94388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611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226863"/>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533400" y="1143000"/>
            <a:ext cx="8991600" cy="5988819"/>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800" u="heavy" spc="-5" dirty="0">
                <a:uFill>
                  <a:solidFill>
                    <a:srgbClr val="000000"/>
                  </a:solidFill>
                </a:uFill>
                <a:latin typeface="Arial"/>
                <a:cs typeface="Arial"/>
              </a:rPr>
              <a:t>Dynamic</a:t>
            </a:r>
          </a:p>
          <a:p>
            <a:pPr marL="355600" indent="-342900">
              <a:lnSpc>
                <a:spcPct val="100000"/>
              </a:lnSpc>
              <a:spcBef>
                <a:spcPts val="700"/>
              </a:spcBef>
              <a:buFont typeface="Arial" panose="020B0604020202020204" pitchFamily="34" charset="0"/>
              <a:buChar char="•"/>
            </a:pPr>
            <a:r>
              <a:rPr sz="2800" u="heavy" spc="-5" dirty="0">
                <a:uFill>
                  <a:solidFill>
                    <a:srgbClr val="000000"/>
                  </a:solidFill>
                </a:uFill>
                <a:latin typeface="Arial"/>
                <a:cs typeface="Arial"/>
              </a:rPr>
              <a:t>Distance vector</a:t>
            </a:r>
            <a:r>
              <a:rPr sz="2800" spc="-5" dirty="0">
                <a:latin typeface="Arial"/>
                <a:cs typeface="Arial"/>
              </a:rPr>
              <a:t> is </a:t>
            </a:r>
            <a:r>
              <a:rPr sz="2800" dirty="0">
                <a:latin typeface="Arial"/>
                <a:cs typeface="Arial"/>
              </a:rPr>
              <a:t>a </a:t>
            </a:r>
            <a:r>
              <a:rPr sz="2800" spc="-5" dirty="0">
                <a:latin typeface="Arial"/>
                <a:cs typeface="Arial"/>
              </a:rPr>
              <a:t>distributed routing</a:t>
            </a:r>
            <a:r>
              <a:rPr sz="2800" spc="40" dirty="0">
                <a:latin typeface="Arial"/>
                <a:cs typeface="Arial"/>
              </a:rPr>
              <a:t> </a:t>
            </a:r>
            <a:r>
              <a:rPr sz="2800" spc="-5" dirty="0">
                <a:latin typeface="Arial"/>
                <a:cs typeface="Arial"/>
              </a:rPr>
              <a:t>algorithm</a:t>
            </a:r>
            <a:endParaRPr lang="en-US" sz="2800" dirty="0">
              <a:latin typeface="Arial"/>
              <a:cs typeface="Arial"/>
            </a:endParaRPr>
          </a:p>
          <a:p>
            <a:pPr marL="812800" lvl="1" indent="-342900">
              <a:spcBef>
                <a:spcPts val="700"/>
              </a:spcBef>
              <a:buFont typeface="Arial" panose="020B0604020202020204" pitchFamily="34" charset="0"/>
              <a:buChar char="•"/>
            </a:pPr>
            <a:r>
              <a:rPr sz="2800" spc="-5" dirty="0">
                <a:latin typeface="Arial"/>
                <a:cs typeface="Arial"/>
              </a:rPr>
              <a:t>Shortest path computation is split across</a:t>
            </a:r>
            <a:r>
              <a:rPr sz="2800" spc="5" dirty="0">
                <a:latin typeface="Arial"/>
                <a:cs typeface="Arial"/>
              </a:rPr>
              <a:t> </a:t>
            </a:r>
            <a:r>
              <a:rPr sz="2800" spc="-5" dirty="0">
                <a:latin typeface="Arial"/>
                <a:cs typeface="Arial"/>
              </a:rPr>
              <a:t>nodes</a:t>
            </a:r>
            <a:endParaRPr lang="en-US" sz="2800" spc="-5" dirty="0">
              <a:latin typeface="Arial"/>
              <a:cs typeface="Arial"/>
            </a:endParaRPr>
          </a:p>
          <a:p>
            <a:pPr marL="812800" lvl="1" indent="-342900">
              <a:spcBef>
                <a:spcPts val="700"/>
              </a:spcBef>
              <a:buFont typeface="Arial" panose="020B0604020202020204" pitchFamily="34" charset="0"/>
              <a:buChar char="•"/>
            </a:pPr>
            <a:r>
              <a:rPr lang="en-IN" sz="2800" spc="-5" dirty="0">
                <a:latin typeface="Arial"/>
                <a:cs typeface="Arial"/>
              </a:rPr>
              <a:t>Each router maintains the table giving the best known distance to each destination</a:t>
            </a:r>
          </a:p>
          <a:p>
            <a:pPr marL="812800" lvl="1" indent="-342900">
              <a:spcBef>
                <a:spcPts val="700"/>
              </a:spcBef>
              <a:buFont typeface="Arial" panose="020B0604020202020204" pitchFamily="34" charset="0"/>
              <a:buChar char="•"/>
            </a:pPr>
            <a:endParaRPr sz="3200" dirty="0">
              <a:latin typeface="Arial"/>
              <a:cs typeface="Arial"/>
            </a:endParaRPr>
          </a:p>
          <a:p>
            <a:pPr marL="12700">
              <a:lnSpc>
                <a:spcPct val="100000"/>
              </a:lnSpc>
            </a:pPr>
            <a:r>
              <a:rPr lang="en-US" sz="2800" spc="-5" dirty="0">
                <a:latin typeface="Arial"/>
                <a:cs typeface="Arial"/>
              </a:rPr>
              <a:t>Bellman-Ford Algorithm (followed in ARPANET)</a:t>
            </a:r>
            <a:r>
              <a:rPr sz="2800" spc="-5" dirty="0">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knows </a:t>
            </a:r>
            <a:r>
              <a:rPr lang="en-US" sz="2800" spc="-5" dirty="0">
                <a:latin typeface="Arial"/>
                <a:cs typeface="Arial"/>
              </a:rPr>
              <a:t>the </a:t>
            </a:r>
            <a:r>
              <a:rPr sz="2800" spc="-5" dirty="0">
                <a:latin typeface="Arial"/>
                <a:cs typeface="Arial"/>
              </a:rPr>
              <a:t>distance of links to its</a:t>
            </a:r>
            <a:r>
              <a:rPr sz="2800" dirty="0">
                <a:latin typeface="Arial"/>
                <a:cs typeface="Arial"/>
              </a:rPr>
              <a:t> </a:t>
            </a:r>
            <a:r>
              <a:rPr sz="2800" spc="-5" dirty="0">
                <a:latin typeface="Arial"/>
                <a:cs typeface="Arial"/>
              </a:rPr>
              <a:t>neighbors</a:t>
            </a:r>
            <a:endParaRPr sz="2800" dirty="0">
              <a:latin typeface="Arial"/>
              <a:cs typeface="Arial"/>
            </a:endParaRPr>
          </a:p>
          <a:p>
            <a:pPr marL="469900" marR="786130" indent="-457200">
              <a:lnSpc>
                <a:spcPct val="100000"/>
              </a:lnSpc>
              <a:spcBef>
                <a:spcPts val="600"/>
              </a:spcBef>
              <a:buClr>
                <a:srgbClr val="0000FF"/>
              </a:buClr>
              <a:buChar char="•"/>
              <a:tabLst>
                <a:tab pos="469265" algn="l"/>
                <a:tab pos="469900" algn="l"/>
              </a:tabLst>
            </a:pPr>
            <a:r>
              <a:rPr sz="2800" spc="-5" dirty="0">
                <a:latin typeface="Arial"/>
                <a:cs typeface="Arial"/>
              </a:rPr>
              <a:t>Each node advertises vector of lowest known  distances to all</a:t>
            </a:r>
            <a:r>
              <a:rPr sz="2800" spc="10" dirty="0">
                <a:latin typeface="Arial"/>
                <a:cs typeface="Arial"/>
              </a:rPr>
              <a:t> </a:t>
            </a:r>
            <a:r>
              <a:rPr sz="2800" spc="-5" dirty="0">
                <a:latin typeface="Arial"/>
                <a:cs typeface="Arial"/>
              </a:rPr>
              <a:t>neighbors</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Each node uses received vectors to update its</a:t>
            </a:r>
            <a:r>
              <a:rPr sz="2800" spc="10" dirty="0">
                <a:latin typeface="Arial"/>
                <a:cs typeface="Arial"/>
              </a:rPr>
              <a:t> </a:t>
            </a:r>
            <a:r>
              <a:rPr sz="2800" spc="-5" dirty="0">
                <a:latin typeface="Arial"/>
                <a:cs typeface="Arial"/>
              </a:rPr>
              <a:t>own</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Repeat</a:t>
            </a:r>
            <a:r>
              <a:rPr sz="2800" spc="5" dirty="0">
                <a:latin typeface="Arial"/>
                <a:cs typeface="Arial"/>
              </a:rPr>
              <a:t> </a:t>
            </a:r>
            <a:r>
              <a:rPr sz="2800" spc="-5" dirty="0">
                <a:latin typeface="Arial"/>
                <a:cs typeface="Arial"/>
              </a:rPr>
              <a:t>periodically</a:t>
            </a:r>
            <a:endParaRPr sz="28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1705" y="1203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586072"/>
            <a:ext cx="8991600" cy="7966283"/>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dirty="0">
                <a:latin typeface="Arial"/>
                <a:cs typeface="Arial"/>
              </a:rPr>
              <a:t>Once every T sec, each router sends to each neighbor a list of estimated delays to the destination. It also receives similar list from its neighbors and calculated the new routing table.</a:t>
            </a:r>
          </a:p>
          <a:p>
            <a:pPr marL="355600" indent="-342900">
              <a:lnSpc>
                <a:spcPct val="100000"/>
              </a:lnSpc>
              <a:spcBef>
                <a:spcPts val="700"/>
              </a:spcBef>
              <a:buFont typeface="Arial" panose="020B0604020202020204" pitchFamily="34" charset="0"/>
              <a:buChar char="•"/>
            </a:pPr>
            <a:r>
              <a:rPr lang="en-US" sz="2400" dirty="0">
                <a:latin typeface="Arial"/>
                <a:cs typeface="Arial"/>
              </a:rPr>
              <a:t>Example</a:t>
            </a:r>
          </a:p>
          <a:p>
            <a:pPr marL="812800" lvl="1" indent="-342900">
              <a:spcBef>
                <a:spcPts val="700"/>
              </a:spcBef>
              <a:buFont typeface="Arial" panose="020B0604020202020204" pitchFamily="34" charset="0"/>
              <a:buChar char="•"/>
            </a:pPr>
            <a:r>
              <a:rPr lang="en-US" sz="2400" dirty="0">
                <a:latin typeface="Arial"/>
                <a:cs typeface="Arial"/>
              </a:rPr>
              <a:t>Four columns  show the delay vectors received from neighbors. A claims to have a 12 </a:t>
            </a:r>
            <a:r>
              <a:rPr lang="en-US" sz="2400" dirty="0" err="1">
                <a:latin typeface="Arial"/>
                <a:cs typeface="Arial"/>
              </a:rPr>
              <a:t>msec</a:t>
            </a:r>
            <a:r>
              <a:rPr lang="en-US" sz="2400" dirty="0">
                <a:latin typeface="Arial"/>
                <a:cs typeface="Arial"/>
              </a:rPr>
              <a:t> delay to B, 25msec delay to C, and 40 sec delay to D and so on.</a:t>
            </a:r>
          </a:p>
          <a:p>
            <a:pPr marL="812800" lvl="1" indent="-342900">
              <a:spcBef>
                <a:spcPts val="700"/>
              </a:spcBef>
              <a:buFont typeface="Arial" panose="020B0604020202020204" pitchFamily="34" charset="0"/>
              <a:buChar char="•"/>
            </a:pPr>
            <a:r>
              <a:rPr lang="en-US" sz="2400" dirty="0">
                <a:latin typeface="Arial"/>
                <a:cs typeface="Arial"/>
              </a:rPr>
              <a:t>Suppose, J has measured or estimated its delay to its neighbors A, I,H, and K  as 8, 10, 12, and 6 respectively.</a:t>
            </a:r>
          </a:p>
          <a:p>
            <a:pPr marL="812800" lvl="1" indent="-342900">
              <a:spcBef>
                <a:spcPts val="700"/>
              </a:spcBef>
              <a:buFont typeface="Arial" panose="020B0604020202020204" pitchFamily="34" charset="0"/>
              <a:buChar char="•"/>
            </a:pPr>
            <a:r>
              <a:rPr lang="en-US" sz="2400" dirty="0">
                <a:latin typeface="Arial"/>
                <a:cs typeface="Arial"/>
              </a:rPr>
              <a:t>J computes time delay to G as follows.</a:t>
            </a:r>
          </a:p>
          <a:p>
            <a:pPr marL="1270000" lvl="2" indent="-342900">
              <a:spcBef>
                <a:spcPts val="700"/>
              </a:spcBef>
              <a:buFont typeface="Arial" panose="020B0604020202020204" pitchFamily="34" charset="0"/>
              <a:buChar char="•"/>
            </a:pPr>
            <a:r>
              <a:rPr lang="en-US" sz="2000" dirty="0">
                <a:latin typeface="Arial"/>
                <a:cs typeface="Arial"/>
              </a:rPr>
              <a:t>One route: J,A,..G = 8 (JA) +18 (AG)=26</a:t>
            </a:r>
          </a:p>
          <a:p>
            <a:pPr marL="1270000" lvl="2" indent="-342900">
              <a:spcBef>
                <a:spcPts val="700"/>
              </a:spcBef>
              <a:buFont typeface="Arial" panose="020B0604020202020204" pitchFamily="34" charset="0"/>
              <a:buChar char="•"/>
            </a:pPr>
            <a:r>
              <a:rPr lang="en-US" sz="2000" dirty="0">
                <a:latin typeface="Arial"/>
                <a:cs typeface="Arial"/>
              </a:rPr>
              <a:t>Second route: J I ..G=41(31+10)</a:t>
            </a:r>
          </a:p>
          <a:p>
            <a:pPr marL="1270000" lvl="2" indent="-342900">
              <a:spcBef>
                <a:spcPts val="700"/>
              </a:spcBef>
              <a:buFont typeface="Arial" panose="020B0604020202020204" pitchFamily="34" charset="0"/>
              <a:buChar char="•"/>
            </a:pPr>
            <a:r>
              <a:rPr lang="en-US" sz="2000" dirty="0">
                <a:latin typeface="Arial"/>
                <a:cs typeface="Arial"/>
              </a:rPr>
              <a:t>Third route: J H..G= 18(6+12)</a:t>
            </a:r>
          </a:p>
          <a:p>
            <a:pPr marL="1270000" lvl="2" indent="-342900">
              <a:spcBef>
                <a:spcPts val="700"/>
              </a:spcBef>
              <a:buFont typeface="Arial" panose="020B0604020202020204" pitchFamily="34" charset="0"/>
              <a:buChar char="•"/>
            </a:pPr>
            <a:r>
              <a:rPr lang="en-US" sz="2000" dirty="0">
                <a:latin typeface="Arial"/>
                <a:cs typeface="Arial"/>
              </a:rPr>
              <a:t>Fourth route: JK..G=37 (31+6)</a:t>
            </a:r>
          </a:p>
          <a:p>
            <a:pPr marL="1270000" lvl="2" indent="-342900">
              <a:spcBef>
                <a:spcPts val="700"/>
              </a:spcBef>
              <a:buFont typeface="Arial" panose="020B0604020202020204" pitchFamily="34" charset="0"/>
              <a:buChar char="•"/>
            </a:pPr>
            <a:r>
              <a:rPr lang="en-US" sz="2000" dirty="0">
                <a:latin typeface="Arial"/>
                <a:cs typeface="Arial"/>
              </a:rPr>
              <a:t>The best route is 18.</a:t>
            </a:r>
          </a:p>
          <a:p>
            <a:pPr marL="812800" lvl="1" indent="-342900">
              <a:spcBef>
                <a:spcPts val="700"/>
              </a:spcBef>
              <a:buFont typeface="Arial" panose="020B0604020202020204" pitchFamily="34" charset="0"/>
              <a:buChar char="•"/>
            </a:pPr>
            <a:endParaRPr lang="en-US" sz="2400" dirty="0">
              <a:latin typeface="Arial"/>
              <a:cs typeface="Arial"/>
            </a:endParaRPr>
          </a:p>
          <a:p>
            <a:pPr marL="812800" lvl="1" indent="-342900">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lang="en-US" sz="2400" dirty="0">
              <a:latin typeface="Arial"/>
              <a:cs typeface="Arial"/>
            </a:endParaRPr>
          </a:p>
          <a:p>
            <a:pPr marL="355600" indent="-342900">
              <a:lnSpc>
                <a:spcPct val="100000"/>
              </a:lnSpc>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07088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0053" y="338622"/>
            <a:ext cx="5634990" cy="574040"/>
          </a:xfrm>
          <a:prstGeom prst="rect">
            <a:avLst/>
          </a:prstGeom>
        </p:spPr>
        <p:txBody>
          <a:bodyPr vert="horz" wrap="square" lIns="0" tIns="12700" rIns="0" bIns="0" rtlCol="0">
            <a:spAutoFit/>
          </a:bodyPr>
          <a:lstStyle/>
          <a:p>
            <a:pPr marL="12700">
              <a:lnSpc>
                <a:spcPct val="100000"/>
              </a:lnSpc>
              <a:spcBef>
                <a:spcPts val="100"/>
              </a:spcBef>
            </a:pPr>
            <a:r>
              <a:rPr spc="-5" dirty="0"/>
              <a:t>Distance </a:t>
            </a:r>
            <a:r>
              <a:rPr dirty="0"/>
              <a:t>Vector </a:t>
            </a:r>
            <a:r>
              <a:rPr spc="-5" dirty="0"/>
              <a:t>Routing</a:t>
            </a:r>
            <a:r>
              <a:rPr spc="-130" dirty="0"/>
              <a:t> </a:t>
            </a:r>
            <a:r>
              <a:rPr dirty="0"/>
              <a:t>(2)</a:t>
            </a:r>
          </a:p>
        </p:txBody>
      </p:sp>
      <p:grpSp>
        <p:nvGrpSpPr>
          <p:cNvPr id="13" name="Group 12">
            <a:extLst>
              <a:ext uri="{FF2B5EF4-FFF2-40B4-BE49-F238E27FC236}">
                <a16:creationId xmlns:a16="http://schemas.microsoft.com/office/drawing/2014/main" id="{25CF532A-76D8-4C2A-A2C8-33FC667FE452}"/>
              </a:ext>
            </a:extLst>
          </p:cNvPr>
          <p:cNvGrpSpPr>
            <a:grpSpLocks noGrp="1" noUngrp="1" noChangeAspect="1"/>
          </p:cNvGrpSpPr>
          <p:nvPr/>
        </p:nvGrpSpPr>
        <p:grpSpPr>
          <a:xfrm>
            <a:off x="533400" y="1143000"/>
            <a:ext cx="9372600" cy="5486400"/>
            <a:chOff x="119063" y="685800"/>
            <a:chExt cx="8904289" cy="5943600"/>
          </a:xfrm>
        </p:grpSpPr>
        <p:pic>
          <p:nvPicPr>
            <p:cNvPr id="14" name="Picture 13" descr="05_Page_07.tif">
              <a:extLst>
                <a:ext uri="{FF2B5EF4-FFF2-40B4-BE49-F238E27FC236}">
                  <a16:creationId xmlns:a16="http://schemas.microsoft.com/office/drawing/2014/main" id="{D3F2C54D-2AB3-42BC-A016-8CD10267B576}"/>
                </a:ext>
              </a:extLst>
            </p:cNvPr>
            <p:cNvPicPr>
              <a:picLocks noRot="1" noChangeAspect="1" noMove="1" noResize="1"/>
            </p:cNvPicPr>
            <p:nvPr isPhoto="1"/>
          </p:nvPicPr>
          <p:blipFill>
            <a:blip r:embed="rId2" cstate="print">
              <a:lum/>
            </a:blip>
            <a:stretch>
              <a:fillRect/>
            </a:stretch>
          </p:blipFill>
          <p:spPr>
            <a:xfrm>
              <a:off x="822325" y="685800"/>
              <a:ext cx="7497763" cy="5486400"/>
            </a:xfrm>
            <a:prstGeom prst="rect">
              <a:avLst/>
            </a:prstGeom>
            <a:noFill/>
            <a:ln>
              <a:noFill/>
            </a:ln>
          </p:spPr>
        </p:pic>
        <p:sp>
          <p:nvSpPr>
            <p:cNvPr id="15" name="Rectangle 14">
              <a:extLst>
                <a:ext uri="{FF2B5EF4-FFF2-40B4-BE49-F238E27FC236}">
                  <a16:creationId xmlns:a16="http://schemas.microsoft.com/office/drawing/2014/main" id="{CDE969E2-E4DF-49D6-8F7B-19C6280FC952}"/>
                </a:ext>
              </a:extLst>
            </p:cNvPr>
            <p:cNvSpPr/>
            <p:nvPr/>
          </p:nvSpPr>
          <p:spPr>
            <a:xfrm>
              <a:off x="119063" y="6286500"/>
              <a:ext cx="8904289" cy="342900"/>
            </a:xfrm>
            <a:prstGeom prst="rect">
              <a:avLst/>
            </a:prstGeom>
            <a:noFill/>
            <a:ln>
              <a:noFill/>
            </a:ln>
          </p:spPr>
          <p:txBody>
            <a:bodyPr anchor="ctr">
              <a:noAutofit/>
            </a:bodyPr>
            <a:lstStyle/>
            <a:p>
              <a:pPr algn="ctr"/>
              <a:r>
                <a:rPr lang="en-US" sz="2000" dirty="0"/>
                <a:t>(a)A network.  (b)Input from </a:t>
              </a:r>
              <a:r>
                <a:rPr lang="en-US" sz="2000" i="1" dirty="0"/>
                <a:t>A</a:t>
              </a:r>
              <a:r>
                <a:rPr lang="en-US" sz="2000" dirty="0"/>
                <a:t>, </a:t>
              </a:r>
              <a:r>
                <a:rPr lang="en-US" sz="2000" i="1" dirty="0"/>
                <a:t>I</a:t>
              </a:r>
              <a:r>
                <a:rPr lang="en-US" sz="2000" dirty="0"/>
                <a:t>, </a:t>
              </a:r>
              <a:r>
                <a:rPr lang="en-US" sz="2000" i="1" dirty="0"/>
                <a:t>H</a:t>
              </a:r>
              <a:r>
                <a:rPr lang="en-US" sz="2000" dirty="0"/>
                <a:t>, </a:t>
              </a:r>
              <a:r>
                <a:rPr lang="en-US" sz="2000" i="1" dirty="0"/>
                <a:t>K</a:t>
              </a:r>
              <a:r>
                <a:rPr lang="en-US" sz="2000" dirty="0"/>
                <a:t>, and the new routing table for </a:t>
              </a:r>
              <a:r>
                <a:rPr lang="en-US" sz="2000" i="1" dirty="0"/>
                <a:t>J</a:t>
              </a:r>
              <a:r>
                <a:rPr lang="en-US" sz="2000" dirty="0"/>
                <a:t>.</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78583"/>
            <a:ext cx="5993130"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Count-to-Infinity</a:t>
            </a:r>
            <a:r>
              <a:rPr spc="-130" dirty="0"/>
              <a:t> </a:t>
            </a:r>
            <a:r>
              <a:rPr dirty="0"/>
              <a:t>Problem</a:t>
            </a:r>
          </a:p>
        </p:txBody>
      </p:sp>
      <p:sp>
        <p:nvSpPr>
          <p:cNvPr id="4" name="object 4"/>
          <p:cNvSpPr txBox="1"/>
          <p:nvPr/>
        </p:nvSpPr>
        <p:spPr>
          <a:xfrm>
            <a:off x="533400" y="918144"/>
            <a:ext cx="8686800" cy="3031599"/>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Convergence: Though it converges to correct answer, it converges slowly.</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Responds rapidly to good news, but very slowly to bad news.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In Figure (a) shows how  good news spreads quickly.</a:t>
            </a:r>
          </a:p>
          <a:p>
            <a:pPr marL="812800" marR="5080" lvl="1" indent="-342900">
              <a:spcBef>
                <a:spcPts val="100"/>
              </a:spcBef>
              <a:buFont typeface="Arial" panose="020B0604020202020204" pitchFamily="34" charset="0"/>
              <a:buChar char="•"/>
            </a:pPr>
            <a:r>
              <a:rPr lang="en-US" sz="2400" spc="-5" dirty="0">
                <a:latin typeface="Arial"/>
                <a:cs typeface="Arial"/>
              </a:rPr>
              <a:t>A comes-up and B </a:t>
            </a:r>
            <a:r>
              <a:rPr lang="en-US" sz="2400" spc="-5" dirty="0" err="1">
                <a:latin typeface="Arial"/>
                <a:cs typeface="Arial"/>
              </a:rPr>
              <a:t>lears</a:t>
            </a:r>
            <a:r>
              <a:rPr lang="en-US" sz="2400" spc="-5" dirty="0">
                <a:latin typeface="Arial"/>
                <a:cs typeface="Arial"/>
              </a:rPr>
              <a:t> that the delay to B is </a:t>
            </a:r>
            <a:r>
              <a:rPr lang="en-US" sz="2400" spc="-5" dirty="0" err="1">
                <a:latin typeface="Arial"/>
                <a:cs typeface="Arial"/>
              </a:rPr>
              <a:t>zeo</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Figure (b) demonstrates count to infinity problem.</a:t>
            </a:r>
          </a:p>
          <a:p>
            <a:pPr marL="812800" marR="5080" lvl="1" indent="-342900">
              <a:spcBef>
                <a:spcPts val="100"/>
              </a:spcBef>
              <a:buFont typeface="Arial" panose="020B0604020202020204" pitchFamily="34" charset="0"/>
              <a:buChar char="•"/>
            </a:pPr>
            <a:r>
              <a:rPr lang="en-US" sz="2400" spc="-5" dirty="0">
                <a:latin typeface="Arial"/>
                <a:cs typeface="Arial"/>
              </a:rPr>
              <a:t>Suppose node A is down. As per B, it can reach A with 2 hops…. </a:t>
            </a:r>
            <a:endParaRPr sz="2400" dirty="0">
              <a:latin typeface="Arial"/>
              <a:cs typeface="Arial"/>
            </a:endParaRPr>
          </a:p>
        </p:txBody>
      </p:sp>
      <p:grpSp>
        <p:nvGrpSpPr>
          <p:cNvPr id="7" name="Group 6">
            <a:extLst>
              <a:ext uri="{FF2B5EF4-FFF2-40B4-BE49-F238E27FC236}">
                <a16:creationId xmlns:a16="http://schemas.microsoft.com/office/drawing/2014/main" id="{884B74CB-FDF6-4158-A9AA-5D0C86FE29FB}"/>
              </a:ext>
            </a:extLst>
          </p:cNvPr>
          <p:cNvGrpSpPr>
            <a:grpSpLocks noGrp="1" noUngrp="1" noChangeAspect="1"/>
          </p:cNvGrpSpPr>
          <p:nvPr/>
        </p:nvGrpSpPr>
        <p:grpSpPr>
          <a:xfrm>
            <a:off x="990600" y="4343400"/>
            <a:ext cx="7772400" cy="3350417"/>
            <a:chOff x="685800" y="1912938"/>
            <a:chExt cx="7772400" cy="3497262"/>
          </a:xfrm>
        </p:grpSpPr>
        <p:pic>
          <p:nvPicPr>
            <p:cNvPr id="8" name="Picture 7" descr="05_Page_08.tif">
              <a:extLst>
                <a:ext uri="{FF2B5EF4-FFF2-40B4-BE49-F238E27FC236}">
                  <a16:creationId xmlns:a16="http://schemas.microsoft.com/office/drawing/2014/main" id="{00EE5E39-5DD2-483E-866B-012447F26E82}"/>
                </a:ext>
              </a:extLst>
            </p:cNvPr>
            <p:cNvPicPr>
              <a:picLocks noRot="1" noChangeAspect="1" noMove="1" noResize="1"/>
            </p:cNvPicPr>
            <p:nvPr isPhoto="1"/>
          </p:nvPicPr>
          <p:blipFill>
            <a:blip r:embed="rId2" cstate="print">
              <a:lum/>
            </a:blip>
            <a:stretch>
              <a:fillRect/>
            </a:stretch>
          </p:blipFill>
          <p:spPr>
            <a:xfrm>
              <a:off x="685800" y="1912938"/>
              <a:ext cx="7772400" cy="3030537"/>
            </a:xfrm>
            <a:prstGeom prst="rect">
              <a:avLst/>
            </a:prstGeom>
            <a:noFill/>
            <a:ln>
              <a:noFill/>
            </a:ln>
          </p:spPr>
        </p:pic>
        <p:sp>
          <p:nvSpPr>
            <p:cNvPr id="9" name="Rectangle 8">
              <a:extLst>
                <a:ext uri="{FF2B5EF4-FFF2-40B4-BE49-F238E27FC236}">
                  <a16:creationId xmlns:a16="http://schemas.microsoft.com/office/drawing/2014/main" id="{2EDB4867-5765-4B43-A28B-8FDF13F02D6B}"/>
                </a:ext>
              </a:extLst>
            </p:cNvPr>
            <p:cNvSpPr/>
            <p:nvPr/>
          </p:nvSpPr>
          <p:spPr>
            <a:xfrm>
              <a:off x="685800" y="5067300"/>
              <a:ext cx="7772400" cy="342900"/>
            </a:xfrm>
            <a:prstGeom prst="rect">
              <a:avLst/>
            </a:prstGeom>
            <a:noFill/>
            <a:ln>
              <a:noFill/>
            </a:ln>
          </p:spPr>
          <p:txBody>
            <a:bodyPr anchor="ctr">
              <a:noAutofit/>
            </a:bodyPr>
            <a:lstStyle/>
            <a:p>
              <a:pPr algn="ctr"/>
              <a:r>
                <a:rPr lang="en-US" sz="2000" dirty="0"/>
                <a:t>The count-to-infinity problem.</a:t>
              </a:r>
            </a:p>
          </p:txBody>
        </p:sp>
      </p:grpSp>
    </p:spTree>
    <p:extLst>
      <p:ext uri="{BB962C8B-B14F-4D97-AF65-F5344CB8AC3E}">
        <p14:creationId xmlns:p14="http://schemas.microsoft.com/office/powerpoint/2010/main" val="1705127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44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81795" y="1648408"/>
            <a:ext cx="4037805"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b="1" spc="-5" dirty="0">
                <a:latin typeface="Times New Roman" panose="02020603050405020304" pitchFamily="18" charset="0"/>
                <a:cs typeface="Times New Roman" panose="02020603050405020304" pitchFamily="18" charset="0"/>
              </a:rPr>
              <a:t>Design</a:t>
            </a:r>
            <a:r>
              <a:rPr sz="2400" b="1"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Issues</a:t>
            </a:r>
            <a:endParaRPr sz="2400" b="1"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782563" y="1626223"/>
            <a:ext cx="5019040" cy="2982868"/>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499880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Distance vector routing is replaced by l</a:t>
            </a:r>
            <a:r>
              <a:rPr sz="2400" spc="-5" dirty="0">
                <a:uFill>
                  <a:solidFill>
                    <a:srgbClr val="000000"/>
                  </a:solidFill>
                </a:uFill>
                <a:latin typeface="Arial"/>
                <a:cs typeface="Arial"/>
              </a:rPr>
              <a:t>ink state</a:t>
            </a:r>
            <a:r>
              <a:rPr sz="2400" spc="-5" dirty="0">
                <a:latin typeface="Arial"/>
                <a:cs typeface="Arial"/>
              </a:rPr>
              <a:t> </a:t>
            </a:r>
            <a:r>
              <a:rPr lang="en-US" sz="2400" spc="-5" dirty="0">
                <a:latin typeface="Arial"/>
                <a:cs typeface="Arial"/>
              </a:rPr>
              <a:t>routing.</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More computation but simpler</a:t>
            </a:r>
            <a:r>
              <a:rPr sz="2400" spc="35" dirty="0">
                <a:latin typeface="Arial"/>
                <a:cs typeface="Arial"/>
              </a:rPr>
              <a:t> </a:t>
            </a:r>
            <a:r>
              <a:rPr sz="2400" spc="-5" dirty="0">
                <a:latin typeface="Arial"/>
                <a:cs typeface="Arial"/>
              </a:rPr>
              <a:t>dynamics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Widely used in the Internet </a:t>
            </a:r>
            <a:endParaRPr sz="2400" dirty="0">
              <a:latin typeface="Arial"/>
              <a:cs typeface="Arial"/>
            </a:endParaRPr>
          </a:p>
          <a:p>
            <a:pPr marL="12700">
              <a:lnSpc>
                <a:spcPct val="100000"/>
              </a:lnSpc>
              <a:spcBef>
                <a:spcPts val="1800"/>
              </a:spcBef>
            </a:pPr>
            <a:r>
              <a:rPr sz="2400" spc="-5" dirty="0">
                <a:latin typeface="Arial"/>
                <a:cs typeface="Arial"/>
              </a:rPr>
              <a:t>Algorithm:</a:t>
            </a:r>
            <a:r>
              <a:rPr lang="en-US" sz="2400" spc="-5" dirty="0">
                <a:latin typeface="Arial"/>
                <a:cs typeface="Arial"/>
              </a:rPr>
              <a:t> Each router</a:t>
            </a:r>
            <a:endParaRPr sz="2400"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Discovers its neighbors and learn their network addresses.</a:t>
            </a:r>
          </a:p>
          <a:p>
            <a:pPr marL="1384300" marR="5080" lvl="2" indent="-457200">
              <a:spcBef>
                <a:spcPts val="600"/>
              </a:spcBef>
              <a:buClr>
                <a:srgbClr val="0000FF"/>
              </a:buClr>
              <a:buFont typeface="Arial" panose="020B0604020202020204" pitchFamily="34" charset="0"/>
              <a:buChar char="•"/>
              <a:tabLst>
                <a:tab pos="469265" algn="l"/>
                <a:tab pos="469900" algn="l"/>
              </a:tabLst>
            </a:pPr>
            <a:r>
              <a:rPr lang="en-US" sz="2400" spc="-5" dirty="0">
                <a:uFill>
                  <a:solidFill>
                    <a:srgbClr val="000000"/>
                  </a:solidFill>
                </a:uFill>
                <a:latin typeface="Arial"/>
                <a:cs typeface="Arial"/>
              </a:rPr>
              <a:t>After booting, node sends HELLO packet to each point-to-point line.</a:t>
            </a:r>
            <a:endParaRPr lang="en-US" sz="2400" spc="-5" dirty="0">
              <a:latin typeface="Arial"/>
              <a:cs typeface="Arial"/>
            </a:endParaRP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Set the distance or cost metric to each of its neighbors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Construct a packet with the learning.</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Send this packet and receive packet from all other routers.</a:t>
            </a:r>
          </a:p>
          <a:p>
            <a:pPr marL="927100" marR="5080" lvl="1" indent="-457200">
              <a:spcBef>
                <a:spcPts val="600"/>
              </a:spcBef>
              <a:buClr>
                <a:srgbClr val="0000FF"/>
              </a:buClr>
              <a:buFont typeface="+mj-lt"/>
              <a:buAutoNum type="arabicPeriod"/>
              <a:tabLst>
                <a:tab pos="469265" algn="l"/>
                <a:tab pos="469900" algn="l"/>
              </a:tabLst>
            </a:pPr>
            <a:r>
              <a:rPr lang="en-US" sz="2400" spc="-5" dirty="0">
                <a:latin typeface="Arial"/>
                <a:cs typeface="Arial"/>
              </a:rPr>
              <a:t>Compute the shortest path to every other router</a:t>
            </a:r>
            <a:endParaRPr sz="24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6600" y="728726"/>
            <a:ext cx="604329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(2) –</a:t>
            </a:r>
            <a:r>
              <a:rPr spc="-135" dirty="0"/>
              <a:t> </a:t>
            </a:r>
            <a:r>
              <a:rPr dirty="0"/>
              <a:t>LSPs</a:t>
            </a:r>
          </a:p>
        </p:txBody>
      </p:sp>
      <p:sp>
        <p:nvSpPr>
          <p:cNvPr id="4" name="object 4"/>
          <p:cNvSpPr txBox="1"/>
          <p:nvPr/>
        </p:nvSpPr>
        <p:spPr>
          <a:xfrm>
            <a:off x="1470392" y="1524000"/>
            <a:ext cx="7343775" cy="150297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LSP (Link State Packet) for </a:t>
            </a:r>
            <a:r>
              <a:rPr sz="2400" dirty="0">
                <a:latin typeface="Arial"/>
                <a:cs typeface="Arial"/>
              </a:rPr>
              <a:t>a </a:t>
            </a:r>
            <a:r>
              <a:rPr sz="2400" spc="-5" dirty="0">
                <a:latin typeface="Arial"/>
                <a:cs typeface="Arial"/>
              </a:rPr>
              <a:t>node lists neighbors and  weights of links to reach</a:t>
            </a:r>
            <a:r>
              <a:rPr sz="2400" spc="15" dirty="0">
                <a:latin typeface="Arial"/>
                <a:cs typeface="Arial"/>
              </a:rPr>
              <a:t> </a:t>
            </a:r>
            <a:r>
              <a:rPr sz="2400" spc="-5" dirty="0">
                <a:latin typeface="Arial"/>
                <a:cs typeface="Arial"/>
              </a:rPr>
              <a:t>them</a:t>
            </a:r>
            <a:endParaRPr lang="en-IN"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For each neighbour, the delay to that neighbour is given. </a:t>
            </a:r>
            <a:endParaRPr sz="2400" dirty="0">
              <a:latin typeface="Arial"/>
              <a:cs typeface="Arial"/>
            </a:endParaRPr>
          </a:p>
        </p:txBody>
      </p:sp>
      <p:grpSp>
        <p:nvGrpSpPr>
          <p:cNvPr id="11" name="Group 10">
            <a:extLst>
              <a:ext uri="{FF2B5EF4-FFF2-40B4-BE49-F238E27FC236}">
                <a16:creationId xmlns:a16="http://schemas.microsoft.com/office/drawing/2014/main" id="{1182AB52-4B7B-421B-993D-D53EEBAED330}"/>
              </a:ext>
            </a:extLst>
          </p:cNvPr>
          <p:cNvGrpSpPr>
            <a:grpSpLocks noGrp="1" noUngrp="1" noChangeAspect="1"/>
          </p:cNvGrpSpPr>
          <p:nvPr/>
        </p:nvGrpSpPr>
        <p:grpSpPr>
          <a:xfrm>
            <a:off x="1470392" y="3817552"/>
            <a:ext cx="7772400" cy="2286000"/>
            <a:chOff x="685800" y="2514600"/>
            <a:chExt cx="7772400" cy="2286000"/>
          </a:xfrm>
        </p:grpSpPr>
        <p:pic>
          <p:nvPicPr>
            <p:cNvPr id="12" name="Picture 11" descr="05_Page_10.tif">
              <a:extLst>
                <a:ext uri="{FF2B5EF4-FFF2-40B4-BE49-F238E27FC236}">
                  <a16:creationId xmlns:a16="http://schemas.microsoft.com/office/drawing/2014/main" id="{72410575-991D-43B8-9A0D-A7C24F1972A1}"/>
                </a:ext>
              </a:extLst>
            </p:cNvPr>
            <p:cNvPicPr>
              <a:picLocks noRot="1" noChangeAspect="1" noMove="1" noResize="1"/>
            </p:cNvPicPr>
            <p:nvPr isPhoto="1"/>
          </p:nvPicPr>
          <p:blipFill>
            <a:blip r:embed="rId2" cstate="print">
              <a:lum/>
            </a:blip>
            <a:stretch>
              <a:fillRect/>
            </a:stretch>
          </p:blipFill>
          <p:spPr>
            <a:xfrm>
              <a:off x="685800" y="2514600"/>
              <a:ext cx="7772400" cy="1828800"/>
            </a:xfrm>
            <a:prstGeom prst="rect">
              <a:avLst/>
            </a:prstGeom>
            <a:noFill/>
            <a:ln>
              <a:noFill/>
            </a:ln>
          </p:spPr>
        </p:pic>
        <p:sp>
          <p:nvSpPr>
            <p:cNvPr id="13" name="Rectangle 12">
              <a:extLst>
                <a:ext uri="{FF2B5EF4-FFF2-40B4-BE49-F238E27FC236}">
                  <a16:creationId xmlns:a16="http://schemas.microsoft.com/office/drawing/2014/main" id="{B35C5AD1-D48D-4DEE-8D2E-0A499D673A7A}"/>
                </a:ext>
              </a:extLst>
            </p:cNvPr>
            <p:cNvSpPr/>
            <p:nvPr/>
          </p:nvSpPr>
          <p:spPr>
            <a:xfrm>
              <a:off x="685800" y="4457700"/>
              <a:ext cx="7772400" cy="342900"/>
            </a:xfrm>
            <a:prstGeom prst="rect">
              <a:avLst/>
            </a:prstGeom>
            <a:noFill/>
            <a:ln>
              <a:noFill/>
            </a:ln>
          </p:spPr>
          <p:txBody>
            <a:bodyPr anchor="ctr">
              <a:noAutofit/>
            </a:bodyPr>
            <a:lstStyle/>
            <a:p>
              <a:pPr algn="ctr"/>
              <a:r>
                <a:rPr lang="en-US" sz="2000" dirty="0"/>
                <a:t>(a) A network. (b) The link state packets for this network.</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637" y="728726"/>
            <a:ext cx="8482965" cy="574040"/>
          </a:xfrm>
          <a:prstGeom prst="rect">
            <a:avLst/>
          </a:prstGeom>
        </p:spPr>
        <p:txBody>
          <a:bodyPr vert="horz" wrap="square" lIns="0" tIns="12700" rIns="0" bIns="0" rtlCol="0">
            <a:spAutoFit/>
          </a:bodyPr>
          <a:lstStyle/>
          <a:p>
            <a:pPr marL="12700">
              <a:lnSpc>
                <a:spcPct val="100000"/>
              </a:lnSpc>
              <a:spcBef>
                <a:spcPts val="100"/>
              </a:spcBef>
            </a:pPr>
            <a:r>
              <a:rPr spc="-5" dirty="0"/>
              <a:t>Link </a:t>
            </a:r>
            <a:r>
              <a:rPr dirty="0"/>
              <a:t>State </a:t>
            </a:r>
            <a:r>
              <a:rPr spc="-5" dirty="0"/>
              <a:t>Routing </a:t>
            </a:r>
            <a:r>
              <a:rPr dirty="0"/>
              <a:t>(3) – </a:t>
            </a:r>
            <a:r>
              <a:rPr spc="-5" dirty="0"/>
              <a:t>Reliable</a:t>
            </a:r>
            <a:r>
              <a:rPr spc="-130" dirty="0"/>
              <a:t> </a:t>
            </a:r>
            <a:r>
              <a:rPr dirty="0"/>
              <a:t>Flooding</a:t>
            </a:r>
          </a:p>
        </p:txBody>
      </p:sp>
      <p:sp>
        <p:nvSpPr>
          <p:cNvPr id="3" name="object 3"/>
          <p:cNvSpPr txBox="1"/>
          <p:nvPr/>
        </p:nvSpPr>
        <p:spPr>
          <a:xfrm>
            <a:off x="533400" y="1489837"/>
            <a:ext cx="8142159" cy="2536592"/>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Seq. number and age are used for reliable</a:t>
            </a:r>
            <a:r>
              <a:rPr sz="2400" spc="30" dirty="0">
                <a:latin typeface="Arial"/>
                <a:cs typeface="Arial"/>
              </a:rPr>
              <a:t> </a:t>
            </a:r>
            <a:r>
              <a:rPr sz="2400" spc="-5" dirty="0">
                <a:latin typeface="Arial"/>
                <a:cs typeface="Arial"/>
              </a:rPr>
              <a:t>flooding</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New LSPs are acknowledged on the lines they are  received and sent on all other</a:t>
            </a:r>
            <a:r>
              <a:rPr sz="2400" spc="40" dirty="0">
                <a:latin typeface="Arial"/>
                <a:cs typeface="Arial"/>
              </a:rPr>
              <a:t> </a:t>
            </a:r>
            <a:r>
              <a:rPr sz="2400" spc="-5" dirty="0">
                <a:latin typeface="Arial"/>
                <a:cs typeface="Arial"/>
              </a:rPr>
              <a:t>lines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shows the LSP database at router</a:t>
            </a:r>
            <a:r>
              <a:rPr sz="2400" spc="20" dirty="0">
                <a:latin typeface="Arial"/>
                <a:cs typeface="Arial"/>
              </a:rPr>
              <a:t> </a:t>
            </a:r>
            <a:r>
              <a:rPr sz="2400" dirty="0">
                <a:latin typeface="Arial"/>
                <a:cs typeface="Arial"/>
              </a:rPr>
              <a:t>B</a:t>
            </a:r>
            <a:endParaRPr lang="en-IN"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IN" sz="2400" dirty="0">
                <a:latin typeface="Arial"/>
                <a:cs typeface="Arial"/>
              </a:rPr>
              <a:t>Once the router receives link states from all </a:t>
            </a:r>
            <a:r>
              <a:rPr lang="en-IN" sz="2400" dirty="0" err="1">
                <a:latin typeface="Arial"/>
                <a:cs typeface="Arial"/>
              </a:rPr>
              <a:t>nodes,it</a:t>
            </a:r>
            <a:r>
              <a:rPr lang="en-IN" sz="2400" dirty="0">
                <a:latin typeface="Arial"/>
                <a:cs typeface="Arial"/>
              </a:rPr>
              <a:t> can construct entire subnet graph.</a:t>
            </a:r>
            <a:endParaRPr sz="2400" dirty="0">
              <a:latin typeface="Arial"/>
              <a:cs typeface="Arial"/>
            </a:endParaRPr>
          </a:p>
        </p:txBody>
      </p:sp>
      <p:grpSp>
        <p:nvGrpSpPr>
          <p:cNvPr id="7" name="Group 6">
            <a:extLst>
              <a:ext uri="{FF2B5EF4-FFF2-40B4-BE49-F238E27FC236}">
                <a16:creationId xmlns:a16="http://schemas.microsoft.com/office/drawing/2014/main" id="{EBD5E0D0-4C1D-422C-990F-EB420571EF25}"/>
              </a:ext>
            </a:extLst>
          </p:cNvPr>
          <p:cNvGrpSpPr>
            <a:grpSpLocks noGrp="1" noUngrp="1" noChangeAspect="1"/>
          </p:cNvGrpSpPr>
          <p:nvPr/>
        </p:nvGrpSpPr>
        <p:grpSpPr>
          <a:xfrm>
            <a:off x="1141919" y="4213500"/>
            <a:ext cx="7772400" cy="2802100"/>
            <a:chOff x="685800" y="2051050"/>
            <a:chExt cx="7772400" cy="3282950"/>
          </a:xfrm>
        </p:grpSpPr>
        <p:pic>
          <p:nvPicPr>
            <p:cNvPr id="8" name="Picture 7" descr="05_Page_11.tif">
              <a:extLst>
                <a:ext uri="{FF2B5EF4-FFF2-40B4-BE49-F238E27FC236}">
                  <a16:creationId xmlns:a16="http://schemas.microsoft.com/office/drawing/2014/main" id="{7D1916EB-80DF-4EEF-A774-386F5BD5289B}"/>
                </a:ext>
              </a:extLst>
            </p:cNvPr>
            <p:cNvPicPr>
              <a:picLocks noRot="1" noChangeAspect="1" noMove="1" noResize="1"/>
            </p:cNvPicPr>
            <p:nvPr isPhoto="1"/>
          </p:nvPicPr>
          <p:blipFill>
            <a:blip r:embed="rId2" cstate="print">
              <a:lum/>
            </a:blip>
            <a:stretch>
              <a:fillRect/>
            </a:stretch>
          </p:blipFill>
          <p:spPr>
            <a:xfrm>
              <a:off x="685800" y="2051050"/>
              <a:ext cx="7772400" cy="2755900"/>
            </a:xfrm>
            <a:prstGeom prst="rect">
              <a:avLst/>
            </a:prstGeom>
            <a:noFill/>
            <a:ln>
              <a:noFill/>
            </a:ln>
          </p:spPr>
        </p:pic>
        <p:sp>
          <p:nvSpPr>
            <p:cNvPr id="9" name="Rectangle 8">
              <a:extLst>
                <a:ext uri="{FF2B5EF4-FFF2-40B4-BE49-F238E27FC236}">
                  <a16:creationId xmlns:a16="http://schemas.microsoft.com/office/drawing/2014/main" id="{35CECD71-6140-4E40-9D2D-80CCB32B513F}"/>
                </a:ext>
              </a:extLst>
            </p:cNvPr>
            <p:cNvSpPr/>
            <p:nvPr/>
          </p:nvSpPr>
          <p:spPr>
            <a:xfrm>
              <a:off x="685800" y="4991100"/>
              <a:ext cx="7772400" cy="342900"/>
            </a:xfrm>
            <a:prstGeom prst="rect">
              <a:avLst/>
            </a:prstGeom>
            <a:noFill/>
            <a:ln>
              <a:noFill/>
            </a:ln>
          </p:spPr>
          <p:txBody>
            <a:bodyPr anchor="ctr">
              <a:noAutofit/>
            </a:bodyPr>
            <a:lstStyle/>
            <a:p>
              <a:pPr algn="ctr"/>
              <a:r>
                <a:rPr lang="en-US" sz="2000" dirty="0"/>
                <a:t>The packet buffer for router B in Fig. 5-12(a).</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2982868"/>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07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7970" y="380085"/>
            <a:ext cx="4442460" cy="574040"/>
          </a:xfrm>
          <a:prstGeom prst="rect">
            <a:avLst/>
          </a:prstGeom>
        </p:spPr>
        <p:txBody>
          <a:bodyPr vert="horz" wrap="square" lIns="0" tIns="12700" rIns="0" bIns="0" rtlCol="0">
            <a:spAutoFit/>
          </a:bodyPr>
          <a:lstStyle/>
          <a:p>
            <a:pPr marL="12700">
              <a:lnSpc>
                <a:spcPct val="100000"/>
              </a:lnSpc>
              <a:spcBef>
                <a:spcPts val="100"/>
              </a:spcBef>
            </a:pPr>
            <a:r>
              <a:rPr lang="en-US" spc="-5" dirty="0"/>
              <a:t>Hierarchical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685800" y="1189485"/>
            <a:ext cx="8915400" cy="57887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uFill>
                  <a:solidFill>
                    <a:srgbClr val="000000"/>
                  </a:solidFill>
                </a:uFill>
                <a:latin typeface="Arial"/>
                <a:cs typeface="Arial"/>
              </a:rPr>
              <a:t>As network grows, the router tables grow proportionately.</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memory and CPU time</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More bandwidth</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After certain limit, it is not possible to send routing table to every other router.</a:t>
            </a:r>
          </a:p>
          <a:p>
            <a:pPr marL="355600"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Hierarchical routing</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Routers are divided into regions.</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Each router knows how to route packets to other routers within the region.</a:t>
            </a:r>
          </a:p>
          <a:p>
            <a:pPr marL="812800" lvl="1" indent="-342900">
              <a:spcBef>
                <a:spcPts val="700"/>
              </a:spcBef>
              <a:buFont typeface="Arial" panose="020B0604020202020204" pitchFamily="34" charset="0"/>
              <a:buChar char="•"/>
            </a:pPr>
            <a:r>
              <a:rPr lang="en-US" sz="2400" spc="-5" dirty="0">
                <a:uFill>
                  <a:solidFill>
                    <a:srgbClr val="000000"/>
                  </a:solidFill>
                </a:uFill>
                <a:latin typeface="Arial"/>
                <a:cs typeface="Arial"/>
              </a:rPr>
              <a:t>Hierarchy may consists of multiple levels.</a:t>
            </a:r>
          </a:p>
          <a:p>
            <a:pPr marL="812800" lvl="1"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355600" indent="-342900">
              <a:spcBef>
                <a:spcPts val="700"/>
              </a:spcBef>
              <a:buFont typeface="Arial" panose="020B0604020202020204" pitchFamily="34" charset="0"/>
              <a:buChar char="•"/>
            </a:pPr>
            <a:endParaRPr lang="en-US" sz="2400" spc="-5" dirty="0">
              <a:uFill>
                <a:solidFill>
                  <a:srgbClr val="000000"/>
                </a:solidFill>
              </a:uFill>
              <a:latin typeface="Arial"/>
              <a:cs typeface="Arial"/>
            </a:endParaRPr>
          </a:p>
          <a:p>
            <a:pPr marL="812800" lvl="1" indent="-342900">
              <a:spcBef>
                <a:spcPts val="7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769197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728726"/>
            <a:ext cx="4138929" cy="574040"/>
          </a:xfrm>
          <a:prstGeom prst="rect">
            <a:avLst/>
          </a:prstGeom>
        </p:spPr>
        <p:txBody>
          <a:bodyPr vert="horz" wrap="square" lIns="0" tIns="12700" rIns="0" bIns="0" rtlCol="0">
            <a:spAutoFit/>
          </a:bodyPr>
          <a:lstStyle/>
          <a:p>
            <a:pPr marL="12700">
              <a:lnSpc>
                <a:spcPct val="100000"/>
              </a:lnSpc>
              <a:spcBef>
                <a:spcPts val="100"/>
              </a:spcBef>
            </a:pPr>
            <a:r>
              <a:rPr spc="-5" dirty="0"/>
              <a:t>Hierarchical</a:t>
            </a:r>
            <a:r>
              <a:rPr spc="-100" dirty="0"/>
              <a:t> </a:t>
            </a:r>
            <a:r>
              <a:rPr spc="-5" dirty="0"/>
              <a:t>Routing</a:t>
            </a:r>
          </a:p>
        </p:txBody>
      </p:sp>
      <p:sp>
        <p:nvSpPr>
          <p:cNvPr id="3" name="object 3"/>
          <p:cNvSpPr txBox="1"/>
          <p:nvPr/>
        </p:nvSpPr>
        <p:spPr>
          <a:xfrm>
            <a:off x="1066989" y="1527817"/>
            <a:ext cx="792162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Hierarchical routing reduces the work of route computation  but may result in slightly longer paths than flat</a:t>
            </a:r>
            <a:r>
              <a:rPr sz="2400" spc="45" dirty="0">
                <a:latin typeface="Arial"/>
                <a:cs typeface="Arial"/>
              </a:rPr>
              <a:t> </a:t>
            </a:r>
            <a:r>
              <a:rPr sz="2400" spc="-5" dirty="0">
                <a:latin typeface="Arial"/>
                <a:cs typeface="Arial"/>
              </a:rPr>
              <a:t>routing</a:t>
            </a:r>
            <a:endParaRPr sz="2400" dirty="0">
              <a:latin typeface="Arial"/>
              <a:cs typeface="Arial"/>
            </a:endParaRPr>
          </a:p>
        </p:txBody>
      </p:sp>
      <p:grpSp>
        <p:nvGrpSpPr>
          <p:cNvPr id="18" name="Group 17">
            <a:extLst>
              <a:ext uri="{FF2B5EF4-FFF2-40B4-BE49-F238E27FC236}">
                <a16:creationId xmlns:a16="http://schemas.microsoft.com/office/drawing/2014/main" id="{3D25AAEE-30E4-4822-8A08-640B68EEA265}"/>
              </a:ext>
            </a:extLst>
          </p:cNvPr>
          <p:cNvGrpSpPr>
            <a:grpSpLocks noGrp="1" noUngrp="1" noChangeAspect="1"/>
          </p:cNvGrpSpPr>
          <p:nvPr/>
        </p:nvGrpSpPr>
        <p:grpSpPr>
          <a:xfrm>
            <a:off x="1202356" y="2703830"/>
            <a:ext cx="7957775" cy="4535170"/>
            <a:chOff x="685800" y="793750"/>
            <a:chExt cx="7772400" cy="5683250"/>
          </a:xfrm>
        </p:grpSpPr>
        <p:pic>
          <p:nvPicPr>
            <p:cNvPr id="19" name="Picture 18" descr="05_Page_12.tif">
              <a:extLst>
                <a:ext uri="{FF2B5EF4-FFF2-40B4-BE49-F238E27FC236}">
                  <a16:creationId xmlns:a16="http://schemas.microsoft.com/office/drawing/2014/main" id="{C4EB0227-904C-4687-9B81-667471DA7103}"/>
                </a:ext>
              </a:extLst>
            </p:cNvPr>
            <p:cNvPicPr>
              <a:picLocks noRot="1" noChangeAspect="1" noMove="1" noResize="1"/>
            </p:cNvPicPr>
            <p:nvPr isPhoto="1"/>
          </p:nvPicPr>
          <p:blipFill>
            <a:blip r:embed="rId2" cstate="print">
              <a:lum/>
            </a:blip>
            <a:stretch>
              <a:fillRect/>
            </a:stretch>
          </p:blipFill>
          <p:spPr>
            <a:xfrm>
              <a:off x="685800" y="793750"/>
              <a:ext cx="7772400" cy="5270500"/>
            </a:xfrm>
            <a:prstGeom prst="rect">
              <a:avLst/>
            </a:prstGeom>
            <a:noFill/>
            <a:ln>
              <a:noFill/>
            </a:ln>
          </p:spPr>
        </p:pic>
        <p:sp>
          <p:nvSpPr>
            <p:cNvPr id="20" name="Rectangle 19">
              <a:extLst>
                <a:ext uri="{FF2B5EF4-FFF2-40B4-BE49-F238E27FC236}">
                  <a16:creationId xmlns:a16="http://schemas.microsoft.com/office/drawing/2014/main" id="{1469063F-358A-48B0-8FAB-B15ED55393D9}"/>
                </a:ext>
              </a:extLst>
            </p:cNvPr>
            <p:cNvSpPr/>
            <p:nvPr/>
          </p:nvSpPr>
          <p:spPr>
            <a:xfrm>
              <a:off x="685800" y="6134100"/>
              <a:ext cx="7772400" cy="342900"/>
            </a:xfrm>
            <a:prstGeom prst="rect">
              <a:avLst/>
            </a:prstGeom>
            <a:noFill/>
            <a:ln>
              <a:noFill/>
            </a:ln>
          </p:spPr>
          <p:txBody>
            <a:bodyPr anchor="ctr">
              <a:noAutofit/>
            </a:bodyPr>
            <a:lstStyle/>
            <a:p>
              <a:pPr algn="ctr"/>
              <a:r>
                <a:rPr lang="en-US" sz="2000" dirty="0"/>
                <a:t>Hierarchical routing.</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0379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8" y="1521841"/>
            <a:ext cx="8912861" cy="595291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lang="en-US" sz="2400" spc="-5" dirty="0">
                <a:latin typeface="Arial"/>
                <a:cs typeface="Arial"/>
              </a:rPr>
              <a:t>Simple algorithm: send the packet to each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It is slow and wastes bandwidth</a:t>
            </a:r>
          </a:p>
          <a:p>
            <a:pPr marL="927100" marR="5080" lvl="1" indent="-457200">
              <a:spcBef>
                <a:spcPts val="600"/>
              </a:spcBef>
              <a:buClr>
                <a:srgbClr val="0000FF"/>
              </a:buClr>
              <a:buChar char="•"/>
              <a:tabLst>
                <a:tab pos="469265" algn="l"/>
                <a:tab pos="469900" algn="l"/>
              </a:tabLst>
            </a:pPr>
            <a:r>
              <a:rPr lang="en-US" sz="2400" spc="-5" dirty="0">
                <a:latin typeface="Arial"/>
                <a:cs typeface="Arial"/>
              </a:rPr>
              <a:t>Source should have a list of all destinations.</a:t>
            </a:r>
          </a:p>
          <a:p>
            <a:pPr marL="469900" marR="5080" indent="-457200">
              <a:spcBef>
                <a:spcPts val="600"/>
              </a:spcBef>
              <a:buClr>
                <a:srgbClr val="0000FF"/>
              </a:buClr>
              <a:buChar char="•"/>
              <a:tabLst>
                <a:tab pos="469265" algn="l"/>
                <a:tab pos="469900" algn="l"/>
              </a:tabLst>
            </a:pPr>
            <a:r>
              <a:rPr lang="en-US" sz="2400" spc="-5" dirty="0">
                <a:latin typeface="Arial"/>
                <a:cs typeface="Arial"/>
              </a:rPr>
              <a:t>Multi-destination routing</a:t>
            </a:r>
          </a:p>
          <a:p>
            <a:pPr marL="927100" marR="5080" lvl="1" indent="-457200">
              <a:spcBef>
                <a:spcPts val="600"/>
              </a:spcBef>
              <a:buClr>
                <a:srgbClr val="0000FF"/>
              </a:buClr>
              <a:buChar char="•"/>
              <a:tabLst>
                <a:tab pos="469265" algn="l"/>
                <a:tab pos="469900" algn="l"/>
              </a:tabLst>
            </a:pPr>
            <a:r>
              <a:rPr lang="en-US" sz="2400" spc="-5" dirty="0">
                <a:latin typeface="Arial"/>
                <a:cs typeface="Arial"/>
              </a:rPr>
              <a:t>Each packet  contains a list of destinations or a bitmap indicating desired destinations.</a:t>
            </a:r>
          </a:p>
          <a:p>
            <a:pPr marL="927100" marR="5080" lvl="1" indent="-457200">
              <a:spcBef>
                <a:spcPts val="600"/>
              </a:spcBef>
              <a:buClr>
                <a:srgbClr val="0000FF"/>
              </a:buClr>
              <a:buChar char="•"/>
              <a:tabLst>
                <a:tab pos="469265" algn="l"/>
                <a:tab pos="469900" algn="l"/>
              </a:tabLst>
            </a:pPr>
            <a:r>
              <a:rPr lang="en-US" sz="2400" spc="-5" dirty="0">
                <a:latin typeface="Arial"/>
                <a:cs typeface="Arial"/>
              </a:rPr>
              <a:t>The router generated new copy of the packet for each output line and includes in the packet only those destinations which are on the line.</a:t>
            </a:r>
          </a:p>
          <a:p>
            <a:pPr marL="927100" marR="5080" lvl="1" indent="-457200">
              <a:spcBef>
                <a:spcPts val="600"/>
              </a:spcBef>
              <a:buClr>
                <a:srgbClr val="0000FF"/>
              </a:buClr>
              <a:buChar char="•"/>
              <a:tabLst>
                <a:tab pos="469265" algn="l"/>
                <a:tab pos="469900" algn="l"/>
              </a:tabLst>
            </a:pPr>
            <a:r>
              <a:rPr lang="en-US" sz="2400" spc="-5" dirty="0">
                <a:latin typeface="Arial"/>
                <a:cs typeface="Arial"/>
              </a:rPr>
              <a:t>After sufficient number of hops the packet will have only one destination</a:t>
            </a:r>
          </a:p>
          <a:p>
            <a:pPr marL="927100" marR="5080" lvl="1" indent="-457200">
              <a:spcBef>
                <a:spcPts val="600"/>
              </a:spcBef>
              <a:buClr>
                <a:srgbClr val="0000FF"/>
              </a:buClr>
              <a:buChar char="•"/>
              <a:tabLst>
                <a:tab pos="469265" algn="l"/>
                <a:tab pos="469900" algn="l"/>
              </a:tabLst>
            </a:pPr>
            <a:r>
              <a:rPr lang="en-US" sz="2400" spc="-5" dirty="0">
                <a:latin typeface="Arial"/>
                <a:cs typeface="Arial"/>
              </a:rPr>
              <a:t>Bandwidth is used efficiently.</a:t>
            </a:r>
          </a:p>
          <a:p>
            <a:pPr marL="469900" marR="5080" indent="-457200">
              <a:spcBef>
                <a:spcPts val="600"/>
              </a:spcBef>
              <a:buClr>
                <a:srgbClr val="0000FF"/>
              </a:buClr>
              <a:buChar char="•"/>
              <a:tabLst>
                <a:tab pos="469265" algn="l"/>
                <a:tab pos="469900" algn="l"/>
              </a:tabLst>
            </a:pPr>
            <a:endParaRPr lang="en-US" sz="2400" spc="-5" dirty="0">
              <a:latin typeface="Arial"/>
              <a:cs typeface="Arial"/>
            </a:endParaRPr>
          </a:p>
        </p:txBody>
      </p:sp>
    </p:spTree>
    <p:extLst>
      <p:ext uri="{BB962C8B-B14F-4D97-AF65-F5344CB8AC3E}">
        <p14:creationId xmlns:p14="http://schemas.microsoft.com/office/powerpoint/2010/main" val="721101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864" y="501333"/>
            <a:ext cx="3785870" cy="574040"/>
          </a:xfrm>
          <a:prstGeom prst="rect">
            <a:avLst/>
          </a:prstGeom>
        </p:spPr>
        <p:txBody>
          <a:bodyPr vert="horz" wrap="square" lIns="0" tIns="12700" rIns="0" bIns="0" rtlCol="0">
            <a:spAutoFit/>
          </a:bodyPr>
          <a:lstStyle/>
          <a:p>
            <a:pPr marL="12700">
              <a:lnSpc>
                <a:spcPct val="100000"/>
              </a:lnSpc>
              <a:spcBef>
                <a:spcPts val="100"/>
              </a:spcBef>
            </a:pPr>
            <a:r>
              <a:rPr lang="en-US" dirty="0"/>
              <a:t>Broadcast routing</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609599" y="1216062"/>
            <a:ext cx="9296399" cy="526041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uFill>
                  <a:solidFill>
                    <a:srgbClr val="000000"/>
                  </a:solidFill>
                </a:uFill>
                <a:latin typeface="Arial"/>
                <a:cs typeface="Arial"/>
              </a:rPr>
              <a:t>Flooding is another broadcast technique</a:t>
            </a:r>
            <a:endParaRPr lang="en-US" sz="2000" spc="-5" dirty="0">
              <a:latin typeface="Arial"/>
              <a:cs typeface="Arial"/>
            </a:endParaRPr>
          </a:p>
          <a:p>
            <a:pPr marL="469900" marR="5080" indent="-457200">
              <a:spcBef>
                <a:spcPts val="600"/>
              </a:spcBef>
              <a:buClr>
                <a:srgbClr val="0000FF"/>
              </a:buClr>
              <a:buChar char="•"/>
              <a:tabLst>
                <a:tab pos="469265" algn="l"/>
                <a:tab pos="469900" algn="l"/>
              </a:tabLst>
            </a:pPr>
            <a:r>
              <a:rPr lang="en-US" sz="2000" spc="-5" dirty="0">
                <a:latin typeface="Arial"/>
                <a:cs typeface="Arial"/>
              </a:rPr>
              <a:t>Reverse path forwarding (figure (c))</a:t>
            </a:r>
          </a:p>
          <a:p>
            <a:pPr marL="469900" marR="5080" indent="-457200">
              <a:spcBef>
                <a:spcPts val="600"/>
              </a:spcBef>
              <a:buClr>
                <a:srgbClr val="0000FF"/>
              </a:buClr>
              <a:buChar char="•"/>
              <a:tabLst>
                <a:tab pos="469265" algn="l"/>
                <a:tab pos="469900" algn="l"/>
              </a:tabLst>
            </a:pPr>
            <a:r>
              <a:rPr lang="en-US" sz="2000" spc="-5" dirty="0">
                <a:latin typeface="Arial"/>
                <a:cs typeface="Arial"/>
              </a:rPr>
              <a:t>When a broadcast packet arrives to the router, the router checks to see if the packet arrived on the link that is normally used for sending packets toward the source of the broadcast.</a:t>
            </a:r>
          </a:p>
          <a:p>
            <a:pPr marL="927100" marR="5080" lvl="1" indent="-457200">
              <a:spcBef>
                <a:spcPts val="600"/>
              </a:spcBef>
              <a:buClr>
                <a:srgbClr val="0000FF"/>
              </a:buClr>
              <a:buChar char="•"/>
              <a:tabLst>
                <a:tab pos="469265" algn="l"/>
                <a:tab pos="469900" algn="l"/>
              </a:tabLst>
            </a:pPr>
            <a:r>
              <a:rPr lang="en-US" spc="-5" dirty="0">
                <a:latin typeface="Arial"/>
                <a:cs typeface="Arial"/>
              </a:rPr>
              <a:t>If so, there is a chance that broadcast packet might have followed the excellent route.</a:t>
            </a:r>
          </a:p>
          <a:p>
            <a:pPr marL="927100" marR="5080" lvl="1" indent="-457200">
              <a:spcBef>
                <a:spcPts val="600"/>
              </a:spcBef>
              <a:buClr>
                <a:srgbClr val="0000FF"/>
              </a:buClr>
              <a:buChar char="•"/>
              <a:tabLst>
                <a:tab pos="469265" algn="l"/>
                <a:tab pos="469900" algn="l"/>
              </a:tabLst>
            </a:pPr>
            <a:r>
              <a:rPr lang="en-US" spc="-5" dirty="0">
                <a:latin typeface="Arial"/>
                <a:cs typeface="Arial"/>
              </a:rPr>
              <a:t>The router forwards the packet to all links except incoming links.</a:t>
            </a:r>
          </a:p>
          <a:p>
            <a:pPr marL="927100" marR="5080" lvl="1" indent="-457200">
              <a:spcBef>
                <a:spcPts val="600"/>
              </a:spcBef>
              <a:buClr>
                <a:srgbClr val="0000FF"/>
              </a:buClr>
              <a:buChar char="•"/>
              <a:tabLst>
                <a:tab pos="469265" algn="l"/>
                <a:tab pos="469900" algn="l"/>
              </a:tabLst>
            </a:pPr>
            <a:r>
              <a:rPr lang="en-US" spc="-5" dirty="0">
                <a:latin typeface="Arial"/>
                <a:cs typeface="Arial"/>
              </a:rPr>
              <a:t>If the packet arrives from other link than the preferred one, the pack is discarded as a likely duplicate.</a:t>
            </a:r>
          </a:p>
          <a:p>
            <a:pPr marL="927100" marR="5080" lvl="1" indent="-457200">
              <a:spcBef>
                <a:spcPts val="600"/>
              </a:spcBef>
              <a:buClr>
                <a:srgbClr val="0000FF"/>
              </a:buClr>
              <a:buChar char="•"/>
              <a:tabLst>
                <a:tab pos="469265" algn="l"/>
                <a:tab pos="469900" algn="l"/>
              </a:tabLst>
            </a:pPr>
            <a:r>
              <a:rPr lang="en-US" spc="-5" dirty="0">
                <a:latin typeface="Arial"/>
                <a:cs typeface="Arial"/>
              </a:rPr>
              <a:t>After 5 hops, with 24 packets broadcasting terminates.</a:t>
            </a:r>
          </a:p>
          <a:p>
            <a:pPr marL="927100" marR="5080" lvl="1" indent="-457200">
              <a:spcBef>
                <a:spcPts val="600"/>
              </a:spcBef>
              <a:buClr>
                <a:srgbClr val="0000FF"/>
              </a:buClr>
              <a:buChar char="•"/>
              <a:tabLst>
                <a:tab pos="469265" algn="l"/>
                <a:tab pos="469900" algn="l"/>
              </a:tabLst>
            </a:pPr>
            <a:r>
              <a:rPr lang="en-US" spc="-5" dirty="0">
                <a:latin typeface="Arial"/>
                <a:cs typeface="Arial"/>
              </a:rPr>
              <a:t>+</a:t>
            </a:r>
            <a:r>
              <a:rPr lang="en-US" spc="-5" dirty="0" err="1">
                <a:latin typeface="Arial"/>
                <a:cs typeface="Arial"/>
              </a:rPr>
              <a:t>ve</a:t>
            </a:r>
            <a:r>
              <a:rPr lang="en-US" spc="-5" dirty="0">
                <a:latin typeface="Arial"/>
                <a:cs typeface="Arial"/>
              </a:rPr>
              <a:t>: easy to implement and efficient; no sequence numbers are required.</a:t>
            </a:r>
          </a:p>
          <a:p>
            <a:pPr marL="469900" marR="5080" indent="-457200">
              <a:spcBef>
                <a:spcPts val="600"/>
              </a:spcBef>
              <a:buClr>
                <a:srgbClr val="0000FF"/>
              </a:buClr>
              <a:buChar char="•"/>
              <a:tabLst>
                <a:tab pos="469265" algn="l"/>
                <a:tab pos="469900" algn="l"/>
              </a:tabLst>
            </a:pPr>
            <a:r>
              <a:rPr lang="en-US" sz="2000" spc="-5" dirty="0">
                <a:latin typeface="Arial"/>
                <a:cs typeface="Arial"/>
              </a:rPr>
              <a:t>Spanning tree algorithm: figure (b)</a:t>
            </a:r>
          </a:p>
          <a:p>
            <a:pPr marL="927100" marR="5080" lvl="1" indent="-457200">
              <a:spcBef>
                <a:spcPts val="600"/>
              </a:spcBef>
              <a:buClr>
                <a:srgbClr val="0000FF"/>
              </a:buClr>
              <a:buChar char="•"/>
              <a:tabLst>
                <a:tab pos="469265" algn="l"/>
                <a:tab pos="469900" algn="l"/>
              </a:tabLst>
            </a:pPr>
            <a:r>
              <a:rPr lang="en-US" sz="2000" spc="-5" dirty="0">
                <a:latin typeface="Arial"/>
                <a:cs typeface="Arial"/>
              </a:rPr>
              <a:t>Minimum of 14 packets</a:t>
            </a:r>
          </a:p>
          <a:p>
            <a:pPr marL="927100" marR="5080" lvl="1" indent="-457200">
              <a:spcBef>
                <a:spcPts val="600"/>
              </a:spcBef>
              <a:buClr>
                <a:srgbClr val="0000FF"/>
              </a:buClr>
              <a:buChar char="•"/>
              <a:tabLst>
                <a:tab pos="469265" algn="l"/>
                <a:tab pos="469900" algn="l"/>
              </a:tabLst>
            </a:pPr>
            <a:r>
              <a:rPr lang="en-US" sz="2000" spc="-5" dirty="0">
                <a:latin typeface="Arial"/>
                <a:cs typeface="Arial"/>
              </a:rPr>
              <a:t>-</a:t>
            </a:r>
            <a:r>
              <a:rPr lang="en-US" sz="2000" spc="-5" dirty="0" err="1">
                <a:latin typeface="Arial"/>
                <a:cs typeface="Arial"/>
              </a:rPr>
              <a:t>ve</a:t>
            </a:r>
            <a:r>
              <a:rPr lang="en-US" sz="2000" spc="-5" dirty="0">
                <a:latin typeface="Arial"/>
                <a:cs typeface="Arial"/>
              </a:rPr>
              <a:t>: each router should have knowledge of spanning tree</a:t>
            </a:r>
          </a:p>
        </p:txBody>
      </p:sp>
    </p:spTree>
    <p:extLst>
      <p:ext uri="{BB962C8B-B14F-4D97-AF65-F5344CB8AC3E}">
        <p14:creationId xmlns:p14="http://schemas.microsoft.com/office/powerpoint/2010/main" val="2988471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5883"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Broadcast</a:t>
            </a:r>
            <a:r>
              <a:rPr spc="-114" dirty="0"/>
              <a:t> </a:t>
            </a:r>
            <a:r>
              <a:rPr dirty="0"/>
              <a:t>Routing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9" y="1501788"/>
            <a:ext cx="7974330" cy="171703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Broadcast</a:t>
            </a:r>
            <a:r>
              <a:rPr sz="2400" spc="-5" dirty="0">
                <a:latin typeface="Arial"/>
                <a:cs typeface="Arial"/>
              </a:rPr>
              <a:t> sends </a:t>
            </a:r>
            <a:r>
              <a:rPr sz="2400" dirty="0">
                <a:latin typeface="Arial"/>
                <a:cs typeface="Arial"/>
              </a:rPr>
              <a:t>a </a:t>
            </a:r>
            <a:r>
              <a:rPr sz="2400" spc="-5" dirty="0">
                <a:latin typeface="Arial"/>
                <a:cs typeface="Arial"/>
              </a:rPr>
              <a:t>packet to all</a:t>
            </a:r>
            <a:r>
              <a:rPr sz="2400" spc="25" dirty="0">
                <a:latin typeface="Arial"/>
                <a:cs typeface="Arial"/>
              </a:rPr>
              <a:t> </a:t>
            </a:r>
            <a:r>
              <a:rPr sz="2400" spc="-5" dirty="0">
                <a:latin typeface="Arial"/>
                <a:cs typeface="Arial"/>
              </a:rPr>
              <a:t>nodes</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RPF (Reverse Path Forwarding): send broadcast  received on the link to the source out all remaining</a:t>
            </a:r>
            <a:r>
              <a:rPr sz="2400" spc="45" dirty="0">
                <a:latin typeface="Arial"/>
                <a:cs typeface="Arial"/>
              </a:rPr>
              <a:t> </a:t>
            </a:r>
            <a:r>
              <a:rPr sz="2400" spc="-5" dirty="0">
                <a:latin typeface="Arial"/>
                <a:cs typeface="Arial"/>
              </a:rPr>
              <a:t>links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Alternatively, can build and use sink trees at all</a:t>
            </a:r>
            <a:r>
              <a:rPr sz="2400" spc="35" dirty="0">
                <a:latin typeface="Arial"/>
                <a:cs typeface="Arial"/>
              </a:rPr>
              <a:t> </a:t>
            </a:r>
            <a:r>
              <a:rPr sz="2400" spc="-5" dirty="0">
                <a:latin typeface="Arial"/>
                <a:cs typeface="Arial"/>
              </a:rPr>
              <a:t>nodes</a:t>
            </a:r>
            <a:endParaRPr sz="2400" dirty="0">
              <a:latin typeface="Arial"/>
              <a:cs typeface="Arial"/>
            </a:endParaRPr>
          </a:p>
        </p:txBody>
      </p:sp>
      <p:grpSp>
        <p:nvGrpSpPr>
          <p:cNvPr id="12" name="Group 11">
            <a:extLst>
              <a:ext uri="{FF2B5EF4-FFF2-40B4-BE49-F238E27FC236}">
                <a16:creationId xmlns:a16="http://schemas.microsoft.com/office/drawing/2014/main" id="{7CF4C897-53A4-42E4-8F5C-70B76F29414D}"/>
              </a:ext>
            </a:extLst>
          </p:cNvPr>
          <p:cNvGrpSpPr>
            <a:grpSpLocks noGrp="1" noUngrp="1" noChangeAspect="1"/>
          </p:cNvGrpSpPr>
          <p:nvPr/>
        </p:nvGrpSpPr>
        <p:grpSpPr>
          <a:xfrm>
            <a:off x="1094104" y="3794062"/>
            <a:ext cx="7772400" cy="3249612"/>
            <a:chOff x="685800" y="2084388"/>
            <a:chExt cx="7772400" cy="3249612"/>
          </a:xfrm>
        </p:grpSpPr>
        <p:pic>
          <p:nvPicPr>
            <p:cNvPr id="13" name="Picture 12" descr="05_Page_13.tif">
              <a:extLst>
                <a:ext uri="{FF2B5EF4-FFF2-40B4-BE49-F238E27FC236}">
                  <a16:creationId xmlns:a16="http://schemas.microsoft.com/office/drawing/2014/main" id="{AE14304F-2228-4284-8FAD-E5B0E2C960F1}"/>
                </a:ext>
              </a:extLst>
            </p:cNvPr>
            <p:cNvPicPr>
              <a:picLocks noRot="1" noChangeAspect="1" noMove="1" noResize="1"/>
            </p:cNvPicPr>
            <p:nvPr isPhoto="1"/>
          </p:nvPicPr>
          <p:blipFill>
            <a:blip r:embed="rId2" cstate="print">
              <a:lum/>
            </a:blip>
            <a:stretch>
              <a:fillRect/>
            </a:stretch>
          </p:blipFill>
          <p:spPr>
            <a:xfrm>
              <a:off x="685800" y="2084388"/>
              <a:ext cx="7772400" cy="2687637"/>
            </a:xfrm>
            <a:prstGeom prst="rect">
              <a:avLst/>
            </a:prstGeom>
            <a:noFill/>
            <a:ln>
              <a:noFill/>
            </a:ln>
          </p:spPr>
        </p:pic>
        <p:sp>
          <p:nvSpPr>
            <p:cNvPr id="14" name="Rectangle 13">
              <a:extLst>
                <a:ext uri="{FF2B5EF4-FFF2-40B4-BE49-F238E27FC236}">
                  <a16:creationId xmlns:a16="http://schemas.microsoft.com/office/drawing/2014/main" id="{B5382D83-7561-4279-8B50-9E1FB0379FE3}"/>
                </a:ext>
              </a:extLst>
            </p:cNvPr>
            <p:cNvSpPr/>
            <p:nvPr/>
          </p:nvSpPr>
          <p:spPr>
            <a:xfrm>
              <a:off x="685800" y="4991100"/>
              <a:ext cx="7772400" cy="342900"/>
            </a:xfrm>
            <a:prstGeom prst="rect">
              <a:avLst/>
            </a:prstGeom>
            <a:noFill/>
            <a:ln>
              <a:noFill/>
            </a:ln>
          </p:spPr>
          <p:txBody>
            <a:bodyPr anchor="ctr">
              <a:noAutofit/>
            </a:bodyPr>
            <a:lstStyle/>
            <a:p>
              <a:r>
                <a:rPr lang="en-US" sz="2000" dirty="0"/>
                <a:t>Reverse path forwarding. (a) A network. (b) Sink tree for router </a:t>
              </a:r>
              <a:r>
                <a:rPr lang="en-US" sz="2000" i="1" dirty="0"/>
                <a:t>I</a:t>
              </a:r>
              <a:r>
                <a:rPr lang="en-US" sz="2000" dirty="0"/>
                <a:t>. (c) The tree built by reverse path forwarding from </a:t>
              </a:r>
              <a:r>
                <a:rPr lang="en-US" sz="2000" i="1" dirty="0"/>
                <a:t>I</a:t>
              </a:r>
              <a:r>
                <a:rPr lang="en-US" sz="2000" dirty="0"/>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0891" y="728726"/>
            <a:ext cx="2896235" cy="574040"/>
          </a:xfrm>
          <a:prstGeom prst="rect">
            <a:avLst/>
          </a:prstGeom>
        </p:spPr>
        <p:txBody>
          <a:bodyPr vert="horz" wrap="square" lIns="0" tIns="12700" rIns="0" bIns="0" rtlCol="0">
            <a:spAutoFit/>
          </a:bodyPr>
          <a:lstStyle/>
          <a:p>
            <a:pPr marL="12700">
              <a:lnSpc>
                <a:spcPct val="100000"/>
              </a:lnSpc>
              <a:spcBef>
                <a:spcPts val="100"/>
              </a:spcBef>
            </a:pPr>
            <a:r>
              <a:rPr spc="-5" dirty="0"/>
              <a:t>Design</a:t>
            </a:r>
            <a:r>
              <a:rPr spc="-105" dirty="0"/>
              <a:t> </a:t>
            </a:r>
            <a:r>
              <a:rPr dirty="0"/>
              <a:t>Issues</a:t>
            </a:r>
          </a:p>
        </p:txBody>
      </p:sp>
      <p:sp>
        <p:nvSpPr>
          <p:cNvPr id="3" name="object 3"/>
          <p:cNvSpPr txBox="1"/>
          <p:nvPr/>
        </p:nvSpPr>
        <p:spPr>
          <a:xfrm>
            <a:off x="914400" y="2092961"/>
            <a:ext cx="8382000" cy="364458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600" spc="-5" dirty="0">
                <a:latin typeface="Times New Roman" panose="02020603050405020304" pitchFamily="18" charset="0"/>
                <a:cs typeface="Times New Roman" panose="02020603050405020304" pitchFamily="18" charset="0"/>
              </a:rPr>
              <a:t>Store-and-forward packet switching</a:t>
            </a:r>
            <a:r>
              <a:rPr sz="3600" spc="35"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3600" spc="-5" dirty="0">
                <a:latin typeface="Times New Roman" panose="02020603050405020304" pitchFamily="18" charset="0"/>
                <a:cs typeface="Times New Roman" panose="02020603050405020304" pitchFamily="18" charset="0"/>
              </a:rPr>
              <a:t>Connectionless service </a:t>
            </a:r>
            <a:r>
              <a:rPr sz="360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datagrams</a:t>
            </a:r>
            <a:r>
              <a:rPr sz="3600" spc="50"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3600" spc="-5" dirty="0">
                <a:latin typeface="Times New Roman" panose="02020603050405020304" pitchFamily="18" charset="0"/>
                <a:cs typeface="Times New Roman" panose="02020603050405020304" pitchFamily="18" charset="0"/>
              </a:rPr>
              <a:t>Connection-oriented service </a:t>
            </a:r>
            <a:r>
              <a:rPr sz="3600" dirty="0">
                <a:latin typeface="Times New Roman" panose="02020603050405020304" pitchFamily="18" charset="0"/>
                <a:cs typeface="Times New Roman" panose="02020603050405020304" pitchFamily="18" charset="0"/>
              </a:rPr>
              <a:t>– </a:t>
            </a:r>
            <a:r>
              <a:rPr sz="3600" spc="-5" dirty="0">
                <a:latin typeface="Times New Roman" panose="02020603050405020304" pitchFamily="18" charset="0"/>
                <a:cs typeface="Times New Roman" panose="02020603050405020304" pitchFamily="18" charset="0"/>
              </a:rPr>
              <a:t>virtual circuits</a:t>
            </a:r>
            <a:r>
              <a:rPr sz="3600" spc="15"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3600" spc="-5" dirty="0">
                <a:latin typeface="Times New Roman" panose="02020603050405020304" pitchFamily="18" charset="0"/>
                <a:cs typeface="Times New Roman" panose="02020603050405020304" pitchFamily="18" charset="0"/>
              </a:rPr>
              <a:t>Comparison of virtual-circuits and datagrams</a:t>
            </a:r>
            <a:r>
              <a:rPr sz="3600" spc="15"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Multicast routing </a:t>
            </a:r>
            <a:endParaRPr sz="2400" b="1"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5506636"/>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775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9191" y="728726"/>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381000" y="1536446"/>
            <a:ext cx="9067800" cy="3031599"/>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Send a message to well-defined group, numerically large by small than the size of the network</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Example: live video</a:t>
            </a:r>
          </a:p>
          <a:p>
            <a:pPr marL="355600" indent="-342900">
              <a:lnSpc>
                <a:spcPct val="100000"/>
              </a:lnSpc>
              <a:spcBef>
                <a:spcPts val="100"/>
              </a:spcBef>
              <a:buFont typeface="Arial" panose="020B0604020202020204" pitchFamily="34" charset="0"/>
              <a:buChar char="•"/>
            </a:pPr>
            <a:r>
              <a:rPr sz="2400" spc="-5" dirty="0">
                <a:uFill>
                  <a:solidFill>
                    <a:srgbClr val="000000"/>
                  </a:solidFill>
                </a:uFill>
                <a:latin typeface="Arial"/>
                <a:cs typeface="Arial"/>
              </a:rPr>
              <a:t>Multicast</a:t>
            </a:r>
            <a:r>
              <a:rPr sz="2400" spc="-5" dirty="0">
                <a:latin typeface="Arial"/>
                <a:cs typeface="Arial"/>
              </a:rPr>
              <a:t> sends to </a:t>
            </a:r>
            <a:r>
              <a:rPr sz="2400" dirty="0">
                <a:latin typeface="Arial"/>
                <a:cs typeface="Arial"/>
              </a:rPr>
              <a:t>a </a:t>
            </a:r>
            <a:r>
              <a:rPr sz="2400" spc="-5" dirty="0">
                <a:latin typeface="Arial"/>
                <a:cs typeface="Arial"/>
              </a:rPr>
              <a:t>subset of the nodes called </a:t>
            </a:r>
            <a:r>
              <a:rPr sz="2400" dirty="0">
                <a:latin typeface="Arial"/>
                <a:cs typeface="Arial"/>
              </a:rPr>
              <a:t>a</a:t>
            </a:r>
            <a:r>
              <a:rPr sz="2400" spc="15" dirty="0">
                <a:latin typeface="Arial"/>
                <a:cs typeface="Arial"/>
              </a:rPr>
              <a:t> </a:t>
            </a:r>
            <a:r>
              <a:rPr sz="2400" spc="-5" dirty="0">
                <a:latin typeface="Arial"/>
                <a:cs typeface="Arial"/>
              </a:rPr>
              <a:t>group</a:t>
            </a:r>
            <a:endParaRPr lang="en-US" sz="2400" spc="-5" dirty="0">
              <a:latin typeface="Arial"/>
              <a:cs typeface="Arial"/>
            </a:endParaRPr>
          </a:p>
          <a:p>
            <a:pPr marL="355600" indent="-342900">
              <a:lnSpc>
                <a:spcPct val="100000"/>
              </a:lnSpc>
              <a:spcBef>
                <a:spcPts val="100"/>
              </a:spcBef>
              <a:buFont typeface="Arial" panose="020B0604020202020204" pitchFamily="34" charset="0"/>
              <a:buChar char="•"/>
            </a:pPr>
            <a:r>
              <a:rPr lang="en-IN" sz="2400" spc="-5" dirty="0">
                <a:latin typeface="Arial"/>
                <a:cs typeface="Arial"/>
              </a:rPr>
              <a:t>Routing algorithm: multicast routing</a:t>
            </a:r>
          </a:p>
          <a:p>
            <a:pPr marL="355600" indent="-342900">
              <a:lnSpc>
                <a:spcPct val="100000"/>
              </a:lnSpc>
              <a:spcBef>
                <a:spcPts val="100"/>
              </a:spcBef>
              <a:buFont typeface="Arial" panose="020B0604020202020204" pitchFamily="34" charset="0"/>
              <a:buChar char="•"/>
            </a:pPr>
            <a:r>
              <a:rPr lang="en-IN" sz="2400" spc="-5" dirty="0">
                <a:latin typeface="Arial"/>
                <a:cs typeface="Arial"/>
              </a:rPr>
              <a:t>All multicasting schemes require a way to create and destroy groups and identify which routers are the members of the group.</a:t>
            </a:r>
          </a:p>
          <a:p>
            <a:pPr marL="355600" indent="-342900">
              <a:lnSpc>
                <a:spcPct val="100000"/>
              </a:lnSpc>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508463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0335" y="314258"/>
            <a:ext cx="7237730"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(1) – </a:t>
            </a:r>
            <a:r>
              <a:rPr spc="-5" dirty="0"/>
              <a:t>Dense</a:t>
            </a:r>
            <a:r>
              <a:rPr spc="-130" dirty="0"/>
              <a:t> </a:t>
            </a:r>
            <a:r>
              <a:rPr dirty="0"/>
              <a:t>Case</a:t>
            </a:r>
          </a:p>
        </p:txBody>
      </p:sp>
      <p:sp>
        <p:nvSpPr>
          <p:cNvPr id="3" name="object 3"/>
          <p:cNvSpPr txBox="1"/>
          <p:nvPr/>
        </p:nvSpPr>
        <p:spPr>
          <a:xfrm>
            <a:off x="1001159" y="1137130"/>
            <a:ext cx="8531861" cy="1897955"/>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If the group is dense, employ broadcasting</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Remove those nodes which are not the members in the spanning tree.</a:t>
            </a:r>
          </a:p>
          <a:p>
            <a:pPr marL="812800" lvl="1" indent="-342900">
              <a:spcBef>
                <a:spcPts val="100"/>
              </a:spcBef>
              <a:buFont typeface="Arial" panose="020B0604020202020204" pitchFamily="34" charset="0"/>
              <a:buChar char="•"/>
            </a:pPr>
            <a:r>
              <a:rPr lang="en-US" sz="2400" spc="-5" dirty="0">
                <a:uFill>
                  <a:solidFill>
                    <a:srgbClr val="000000"/>
                  </a:solidFill>
                </a:uFill>
                <a:latin typeface="Arial"/>
                <a:cs typeface="Arial"/>
              </a:rPr>
              <a:t>Multicasting spanning tree</a:t>
            </a:r>
          </a:p>
          <a:p>
            <a:pPr marL="1270000" lvl="2" indent="-342900">
              <a:spcBef>
                <a:spcPts val="100"/>
              </a:spcBef>
              <a:buFont typeface="Arial" panose="020B0604020202020204" pitchFamily="34" charset="0"/>
              <a:buChar char="•"/>
            </a:pPr>
            <a:r>
              <a:rPr lang="en-US" sz="2400" spc="-5" dirty="0">
                <a:uFill>
                  <a:solidFill>
                    <a:srgbClr val="000000"/>
                  </a:solidFill>
                </a:uFill>
                <a:latin typeface="Arial"/>
                <a:cs typeface="Arial"/>
              </a:rPr>
              <a:t>Use link state routing to identify the nodes.</a:t>
            </a:r>
            <a:endParaRPr sz="2400" dirty="0">
              <a:latin typeface="Arial"/>
              <a:cs typeface="Arial"/>
            </a:endParaRPr>
          </a:p>
        </p:txBody>
      </p:sp>
      <p:grpSp>
        <p:nvGrpSpPr>
          <p:cNvPr id="19" name="Group 18">
            <a:extLst>
              <a:ext uri="{FF2B5EF4-FFF2-40B4-BE49-F238E27FC236}">
                <a16:creationId xmlns:a16="http://schemas.microsoft.com/office/drawing/2014/main" id="{B7975D98-8A07-40C7-BECD-152B4C1D478E}"/>
              </a:ext>
            </a:extLst>
          </p:cNvPr>
          <p:cNvGrpSpPr>
            <a:grpSpLocks noGrp="1" noUngrp="1" noChangeAspect="1"/>
          </p:cNvGrpSpPr>
          <p:nvPr/>
        </p:nvGrpSpPr>
        <p:grpSpPr>
          <a:xfrm>
            <a:off x="969075" y="2980113"/>
            <a:ext cx="8383157" cy="4154168"/>
            <a:chOff x="685800" y="747713"/>
            <a:chExt cx="7772400" cy="5805487"/>
          </a:xfrm>
        </p:grpSpPr>
        <p:pic>
          <p:nvPicPr>
            <p:cNvPr id="20" name="Picture 19" descr="05_Page_14.tif">
              <a:extLst>
                <a:ext uri="{FF2B5EF4-FFF2-40B4-BE49-F238E27FC236}">
                  <a16:creationId xmlns:a16="http://schemas.microsoft.com/office/drawing/2014/main" id="{D4F4A7A2-B4F1-4CE3-8256-4FC1BAFF8FCC}"/>
                </a:ext>
              </a:extLst>
            </p:cNvPr>
            <p:cNvPicPr>
              <a:picLocks noRot="1" noChangeAspect="1" noMove="1" noResize="1"/>
            </p:cNvPicPr>
            <p:nvPr isPhoto="1"/>
          </p:nvPicPr>
          <p:blipFill>
            <a:blip r:embed="rId2" cstate="print">
              <a:lum/>
            </a:blip>
            <a:stretch>
              <a:fillRect/>
            </a:stretch>
          </p:blipFill>
          <p:spPr>
            <a:xfrm>
              <a:off x="685800" y="747713"/>
              <a:ext cx="7772400" cy="5360987"/>
            </a:xfrm>
            <a:prstGeom prst="rect">
              <a:avLst/>
            </a:prstGeom>
            <a:noFill/>
            <a:ln>
              <a:noFill/>
            </a:ln>
          </p:spPr>
        </p:pic>
        <p:sp>
          <p:nvSpPr>
            <p:cNvPr id="21" name="Rectangle 20">
              <a:extLst>
                <a:ext uri="{FF2B5EF4-FFF2-40B4-BE49-F238E27FC236}">
                  <a16:creationId xmlns:a16="http://schemas.microsoft.com/office/drawing/2014/main" id="{F3FF2B42-54F4-4C2F-9423-6380E92C362A}"/>
                </a:ext>
              </a:extLst>
            </p:cNvPr>
            <p:cNvSpPr/>
            <p:nvPr/>
          </p:nvSpPr>
          <p:spPr>
            <a:xfrm>
              <a:off x="685800" y="6210300"/>
              <a:ext cx="7772400" cy="342900"/>
            </a:xfrm>
            <a:prstGeom prst="rect">
              <a:avLst/>
            </a:prstGeom>
            <a:noFill/>
            <a:ln>
              <a:noFill/>
            </a:ln>
          </p:spPr>
          <p:txBody>
            <a:bodyPr anchor="ctr">
              <a:noAutofit/>
            </a:bodyPr>
            <a:lstStyle/>
            <a:p>
              <a:pPr marL="457200" indent="-457200">
                <a:buAutoNum type="alphaLcParenBoth"/>
              </a:pPr>
              <a:r>
                <a:rPr lang="en-US" sz="2000" dirty="0"/>
                <a:t>A network. (b) A spanning tree for the leftmost router. </a:t>
              </a:r>
            </a:p>
            <a:p>
              <a:pPr marL="457200" indent="-457200"/>
              <a:r>
                <a:rPr lang="en-US" sz="2000" dirty="0"/>
                <a:t>(c) A multicast tree for group 1. (d) A multicast tree for group 2.</a:t>
              </a:r>
            </a:p>
          </p:txBody>
        </p:sp>
      </p:grpSp>
    </p:spTree>
    <p:extLst>
      <p:ext uri="{BB962C8B-B14F-4D97-AF65-F5344CB8AC3E}">
        <p14:creationId xmlns:p14="http://schemas.microsoft.com/office/powerpoint/2010/main" val="1493954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5946" y="728726"/>
            <a:ext cx="7362825" cy="574040"/>
          </a:xfrm>
          <a:prstGeom prst="rect">
            <a:avLst/>
          </a:prstGeom>
        </p:spPr>
        <p:txBody>
          <a:bodyPr vert="horz" wrap="square" lIns="0" tIns="12700" rIns="0" bIns="0" rtlCol="0">
            <a:spAutoFit/>
          </a:bodyPr>
          <a:lstStyle/>
          <a:p>
            <a:pPr marL="12700">
              <a:lnSpc>
                <a:spcPct val="100000"/>
              </a:lnSpc>
              <a:spcBef>
                <a:spcPts val="100"/>
              </a:spcBef>
            </a:pPr>
            <a:r>
              <a:rPr dirty="0"/>
              <a:t>Multicast </a:t>
            </a:r>
            <a:r>
              <a:rPr spc="-5" dirty="0"/>
              <a:t>Routing </a:t>
            </a:r>
            <a:r>
              <a:rPr dirty="0"/>
              <a:t>(2) – </a:t>
            </a:r>
            <a:r>
              <a:rPr spc="-5" dirty="0"/>
              <a:t>Sparse</a:t>
            </a:r>
            <a:r>
              <a:rPr spc="-150" dirty="0"/>
              <a:t> </a:t>
            </a:r>
            <a:r>
              <a:rPr spc="-5" dirty="0"/>
              <a:t>Case</a:t>
            </a:r>
          </a:p>
        </p:txBody>
      </p:sp>
      <p:sp>
        <p:nvSpPr>
          <p:cNvPr id="4" name="object 4"/>
          <p:cNvSpPr txBox="1"/>
          <p:nvPr/>
        </p:nvSpPr>
        <p:spPr>
          <a:xfrm>
            <a:off x="882964" y="1399603"/>
            <a:ext cx="7849870" cy="1797928"/>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CBT (Core-Based Tree) uses </a:t>
            </a:r>
            <a:r>
              <a:rPr sz="2400" dirty="0">
                <a:latin typeface="Arial"/>
                <a:cs typeface="Arial"/>
              </a:rPr>
              <a:t>a </a:t>
            </a:r>
            <a:r>
              <a:rPr sz="2400" spc="-5" dirty="0">
                <a:latin typeface="Arial"/>
                <a:cs typeface="Arial"/>
              </a:rPr>
              <a:t>single tree to</a:t>
            </a:r>
            <a:r>
              <a:rPr sz="2400" spc="15" dirty="0">
                <a:latin typeface="Arial"/>
                <a:cs typeface="Arial"/>
              </a:rPr>
              <a:t> </a:t>
            </a:r>
            <a:r>
              <a:rPr sz="2400" spc="-5" dirty="0">
                <a:latin typeface="Arial"/>
                <a:cs typeface="Arial"/>
              </a:rPr>
              <a:t>multicast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All the members agree on a tree.</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Tree is the sink tree from core node to group</a:t>
            </a:r>
            <a:r>
              <a:rPr sz="2400" spc="-10" dirty="0">
                <a:latin typeface="Arial"/>
                <a:cs typeface="Arial"/>
              </a:rPr>
              <a:t> </a:t>
            </a:r>
            <a:r>
              <a:rPr sz="2400" spc="-5" dirty="0">
                <a:latin typeface="Arial"/>
                <a:cs typeface="Arial"/>
              </a:rPr>
              <a:t>members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Multicast heads to the core until it reaches the</a:t>
            </a:r>
            <a:r>
              <a:rPr sz="2400" spc="35" dirty="0">
                <a:latin typeface="Arial"/>
                <a:cs typeface="Arial"/>
              </a:rPr>
              <a:t> </a:t>
            </a:r>
            <a:r>
              <a:rPr sz="2400" spc="-5" dirty="0">
                <a:latin typeface="Arial"/>
                <a:cs typeface="Arial"/>
              </a:rPr>
              <a:t>CBT</a:t>
            </a:r>
            <a:endParaRPr sz="2400" dirty="0">
              <a:latin typeface="Arial"/>
              <a:cs typeface="Arial"/>
            </a:endParaRPr>
          </a:p>
        </p:txBody>
      </p:sp>
      <p:grpSp>
        <p:nvGrpSpPr>
          <p:cNvPr id="13" name="Group 12">
            <a:extLst>
              <a:ext uri="{FF2B5EF4-FFF2-40B4-BE49-F238E27FC236}">
                <a16:creationId xmlns:a16="http://schemas.microsoft.com/office/drawing/2014/main" id="{35BC5945-C34E-40B0-8DD3-1C9A02A27D57}"/>
              </a:ext>
            </a:extLst>
          </p:cNvPr>
          <p:cNvGrpSpPr>
            <a:grpSpLocks noGrp="1" noUngrp="1" noChangeAspect="1"/>
          </p:cNvGrpSpPr>
          <p:nvPr/>
        </p:nvGrpSpPr>
        <p:grpSpPr>
          <a:xfrm>
            <a:off x="1141158" y="3352800"/>
            <a:ext cx="7772400" cy="3827462"/>
            <a:chOff x="685800" y="1735138"/>
            <a:chExt cx="7772400" cy="3827462"/>
          </a:xfrm>
        </p:grpSpPr>
        <p:pic>
          <p:nvPicPr>
            <p:cNvPr id="14" name="Picture 13" descr="05_Page_15.tif">
              <a:extLst>
                <a:ext uri="{FF2B5EF4-FFF2-40B4-BE49-F238E27FC236}">
                  <a16:creationId xmlns:a16="http://schemas.microsoft.com/office/drawing/2014/main" id="{522EA338-57DE-461C-B1F9-F033F615147C}"/>
                </a:ext>
              </a:extLst>
            </p:cNvPr>
            <p:cNvPicPr>
              <a:picLocks noRot="1" noChangeAspect="1" noMove="1" noResize="1"/>
            </p:cNvPicPr>
            <p:nvPr isPhoto="1"/>
          </p:nvPicPr>
          <p:blipFill>
            <a:blip r:embed="rId2" cstate="print">
              <a:lum/>
            </a:blip>
            <a:stretch>
              <a:fillRect/>
            </a:stretch>
          </p:blipFill>
          <p:spPr>
            <a:xfrm>
              <a:off x="685800" y="1735138"/>
              <a:ext cx="7772400" cy="3387725"/>
            </a:xfrm>
            <a:prstGeom prst="rect">
              <a:avLst/>
            </a:prstGeom>
            <a:noFill/>
            <a:ln>
              <a:noFill/>
            </a:ln>
          </p:spPr>
        </p:pic>
        <p:sp>
          <p:nvSpPr>
            <p:cNvPr id="15" name="Rectangle 14">
              <a:extLst>
                <a:ext uri="{FF2B5EF4-FFF2-40B4-BE49-F238E27FC236}">
                  <a16:creationId xmlns:a16="http://schemas.microsoft.com/office/drawing/2014/main" id="{307491C4-9F90-4BFC-99BE-C75A98936819}"/>
                </a:ext>
              </a:extLst>
            </p:cNvPr>
            <p:cNvSpPr/>
            <p:nvPr/>
          </p:nvSpPr>
          <p:spPr>
            <a:xfrm>
              <a:off x="685800" y="5219700"/>
              <a:ext cx="7772400" cy="342900"/>
            </a:xfrm>
            <a:prstGeom prst="rect">
              <a:avLst/>
            </a:prstGeom>
            <a:noFill/>
            <a:ln>
              <a:noFill/>
            </a:ln>
          </p:spPr>
          <p:txBody>
            <a:bodyPr anchor="ctr">
              <a:noAutofit/>
            </a:bodyPr>
            <a:lstStyle/>
            <a:p>
              <a:pPr algn="ctr"/>
              <a:r>
                <a:rPr lang="en-US" sz="2000" dirty="0"/>
                <a:t>(a) Core-based tree for group 1. (b) Sending to group 1.</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291" y="728726"/>
            <a:ext cx="3351529" cy="574040"/>
          </a:xfrm>
          <a:prstGeom prst="rect">
            <a:avLst/>
          </a:prstGeom>
        </p:spPr>
        <p:txBody>
          <a:bodyPr vert="horz" wrap="square" lIns="0" tIns="12700" rIns="0" bIns="0" rtlCol="0">
            <a:spAutoFit/>
          </a:bodyPr>
          <a:lstStyle/>
          <a:p>
            <a:pPr marL="12700">
              <a:lnSpc>
                <a:spcPct val="100000"/>
              </a:lnSpc>
              <a:spcBef>
                <a:spcPts val="100"/>
              </a:spcBef>
            </a:pPr>
            <a:r>
              <a:rPr spc="-5" dirty="0"/>
              <a:t>Anycast</a:t>
            </a:r>
            <a:r>
              <a:rPr spc="-105" dirty="0"/>
              <a:t> </a:t>
            </a:r>
            <a:r>
              <a:rPr spc="-5" dirty="0"/>
              <a:t>Routing</a:t>
            </a:r>
          </a:p>
        </p:txBody>
      </p:sp>
      <p:sp>
        <p:nvSpPr>
          <p:cNvPr id="3" name="object 3"/>
          <p:cNvSpPr txBox="1"/>
          <p:nvPr/>
        </p:nvSpPr>
        <p:spPr>
          <a:xfrm>
            <a:off x="866274" y="1421828"/>
            <a:ext cx="8658726" cy="136447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u="heavy" spc="-5" dirty="0">
                <a:uFill>
                  <a:solidFill>
                    <a:srgbClr val="000000"/>
                  </a:solidFill>
                </a:uFill>
                <a:latin typeface="Arial"/>
                <a:cs typeface="Arial"/>
              </a:rPr>
              <a:t>Anycast</a:t>
            </a:r>
            <a:r>
              <a:rPr sz="2400" spc="-5" dirty="0">
                <a:latin typeface="Arial"/>
                <a:cs typeface="Arial"/>
              </a:rPr>
              <a:t> sends </a:t>
            </a:r>
            <a:r>
              <a:rPr sz="2400" dirty="0">
                <a:latin typeface="Arial"/>
                <a:cs typeface="Arial"/>
              </a:rPr>
              <a:t>a </a:t>
            </a:r>
            <a:r>
              <a:rPr sz="2400" spc="-5" dirty="0">
                <a:latin typeface="Arial"/>
                <a:cs typeface="Arial"/>
              </a:rPr>
              <a:t>packet to one (nearest) group</a:t>
            </a:r>
            <a:r>
              <a:rPr sz="2400" spc="10" dirty="0">
                <a:latin typeface="Arial"/>
                <a:cs typeface="Arial"/>
              </a:rPr>
              <a:t> </a:t>
            </a:r>
            <a:r>
              <a:rPr sz="2400" spc="-5" dirty="0">
                <a:latin typeface="Arial"/>
                <a:cs typeface="Arial"/>
              </a:rPr>
              <a:t>member</a:t>
            </a:r>
            <a:endParaRPr lang="en-US" sz="2400" spc="-5" dirty="0">
              <a:latin typeface="Arial"/>
              <a:cs typeface="Arial"/>
            </a:endParaRPr>
          </a:p>
          <a:p>
            <a:pPr marL="812800" lvl="1" indent="-342900">
              <a:spcBef>
                <a:spcPts val="700"/>
              </a:spcBef>
              <a:buFont typeface="Arial" panose="020B0604020202020204" pitchFamily="34" charset="0"/>
              <a:buChar char="•"/>
            </a:pPr>
            <a:r>
              <a:rPr lang="en-IN" sz="2400" spc="-5" dirty="0">
                <a:latin typeface="Arial"/>
                <a:cs typeface="Arial"/>
              </a:rPr>
              <a:t>Used for time of the day, DNS service</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Falls out of regular routing with </a:t>
            </a:r>
            <a:r>
              <a:rPr sz="2400" dirty="0">
                <a:latin typeface="Arial"/>
                <a:cs typeface="Arial"/>
              </a:rPr>
              <a:t>a </a:t>
            </a:r>
            <a:r>
              <a:rPr sz="2400" spc="-5" dirty="0">
                <a:latin typeface="Arial"/>
                <a:cs typeface="Arial"/>
              </a:rPr>
              <a:t>node in many</a:t>
            </a:r>
            <a:r>
              <a:rPr sz="2400" spc="35" dirty="0">
                <a:latin typeface="Arial"/>
                <a:cs typeface="Arial"/>
              </a:rPr>
              <a:t> </a:t>
            </a:r>
            <a:r>
              <a:rPr sz="2400" spc="-5" dirty="0">
                <a:latin typeface="Arial"/>
                <a:cs typeface="Arial"/>
              </a:rPr>
              <a:t>places</a:t>
            </a:r>
            <a:endParaRPr sz="2400" dirty="0">
              <a:latin typeface="Arial"/>
              <a:cs typeface="Arial"/>
            </a:endParaRPr>
          </a:p>
        </p:txBody>
      </p:sp>
      <p:grpSp>
        <p:nvGrpSpPr>
          <p:cNvPr id="7" name="Group 6">
            <a:extLst>
              <a:ext uri="{FF2B5EF4-FFF2-40B4-BE49-F238E27FC236}">
                <a16:creationId xmlns:a16="http://schemas.microsoft.com/office/drawing/2014/main" id="{492FD93F-B9CE-46EB-9BA1-76A6A50623A6}"/>
              </a:ext>
            </a:extLst>
          </p:cNvPr>
          <p:cNvGrpSpPr>
            <a:grpSpLocks noGrp="1" noUngrp="1" noChangeAspect="1"/>
          </p:cNvGrpSpPr>
          <p:nvPr/>
        </p:nvGrpSpPr>
        <p:grpSpPr>
          <a:xfrm>
            <a:off x="533400" y="3162237"/>
            <a:ext cx="8382000" cy="3881437"/>
            <a:chOff x="381000" y="1719263"/>
            <a:chExt cx="8382000" cy="3881437"/>
          </a:xfrm>
        </p:grpSpPr>
        <p:pic>
          <p:nvPicPr>
            <p:cNvPr id="8" name="Picture 7" descr="05_Page_16.tif">
              <a:extLst>
                <a:ext uri="{FF2B5EF4-FFF2-40B4-BE49-F238E27FC236}">
                  <a16:creationId xmlns:a16="http://schemas.microsoft.com/office/drawing/2014/main" id="{11E8C539-0CC6-4FAF-873F-669EC6748E75}"/>
                </a:ext>
              </a:extLst>
            </p:cNvPr>
            <p:cNvPicPr>
              <a:picLocks noRot="1" noChangeAspect="1" noMove="1" noResize="1"/>
            </p:cNvPicPr>
            <p:nvPr isPhoto="1"/>
          </p:nvPicPr>
          <p:blipFill>
            <a:blip r:embed="rId2" cstate="print">
              <a:lum/>
            </a:blip>
            <a:stretch>
              <a:fillRect/>
            </a:stretch>
          </p:blipFill>
          <p:spPr>
            <a:xfrm>
              <a:off x="685800" y="1719263"/>
              <a:ext cx="7772400" cy="3419475"/>
            </a:xfrm>
            <a:prstGeom prst="rect">
              <a:avLst/>
            </a:prstGeom>
            <a:noFill/>
            <a:ln>
              <a:noFill/>
            </a:ln>
          </p:spPr>
        </p:pic>
        <p:sp>
          <p:nvSpPr>
            <p:cNvPr id="9" name="Rectangle 8">
              <a:extLst>
                <a:ext uri="{FF2B5EF4-FFF2-40B4-BE49-F238E27FC236}">
                  <a16:creationId xmlns:a16="http://schemas.microsoft.com/office/drawing/2014/main" id="{9F7CB0FB-F939-4DCB-A14B-4668147A954C}"/>
                </a:ext>
              </a:extLst>
            </p:cNvPr>
            <p:cNvSpPr/>
            <p:nvPr/>
          </p:nvSpPr>
          <p:spPr>
            <a:xfrm>
              <a:off x="381000" y="5257800"/>
              <a:ext cx="8382000" cy="342900"/>
            </a:xfrm>
            <a:prstGeom prst="rect">
              <a:avLst/>
            </a:prstGeom>
            <a:noFill/>
            <a:ln>
              <a:noFill/>
            </a:ln>
          </p:spPr>
          <p:txBody>
            <a:bodyPr anchor="ctr">
              <a:noAutofit/>
            </a:bodyPr>
            <a:lstStyle/>
            <a:p>
              <a:pPr algn="ctr"/>
              <a:r>
                <a:rPr lang="en-US" sz="2000" dirty="0"/>
                <a:t>(a) </a:t>
              </a:r>
              <a:r>
                <a:rPr lang="en-US" sz="2000" dirty="0" err="1"/>
                <a:t>Anycast</a:t>
              </a:r>
              <a:r>
                <a:rPr lang="en-US" sz="2000" dirty="0"/>
                <a:t> routes to group 1. (b) Topology seen by the routing protocol.</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Multicast routing </a:t>
            </a:r>
            <a:endParaRPr sz="2400" b="1"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2982868"/>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b="1" spc="-5" dirty="0">
                <a:latin typeface="Times New Roman" panose="02020603050405020304" pitchFamily="18" charset="0"/>
                <a:cs typeface="Times New Roman" panose="02020603050405020304" pitchFamily="18" charset="0"/>
              </a:rPr>
              <a:t>Congestion</a:t>
            </a:r>
            <a:r>
              <a:rPr sz="2400" b="1" spc="1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Control</a:t>
            </a:r>
            <a:r>
              <a:rPr lang="en-IN" sz="2400" b="1" spc="-5" dirty="0">
                <a:latin typeface="Times New Roman" panose="02020603050405020304" pitchFamily="18" charset="0"/>
                <a:cs typeface="Times New Roman" panose="02020603050405020304" pitchFamily="18" charset="0"/>
              </a:rPr>
              <a:t> Algorithms</a:t>
            </a: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Techniques for achieving good quality of service</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300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474781"/>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645540" y="1440364"/>
            <a:ext cx="8763000" cy="226728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Congestion is a situation: Too many packets present in the network causes network delay and loss</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Both network and transport layers share the responsibility to control congestion.</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Effective way is to reduce the load at the transport layer.</a:t>
            </a:r>
          </a:p>
          <a:p>
            <a:pPr marL="355600" marR="5080"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Goodput (=useful packets) trails offered</a:t>
            </a:r>
            <a:r>
              <a:rPr lang="en-US" sz="2400" spc="1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load</a:t>
            </a:r>
            <a:endParaRPr lang="en-US" sz="2400" dirty="0">
              <a:latin typeface="Times New Roman" panose="02020603050405020304" pitchFamily="18" charset="0"/>
              <a:cs typeface="Times New Roman" panose="02020603050405020304" pitchFamily="18" charset="0"/>
            </a:endParaRPr>
          </a:p>
        </p:txBody>
      </p:sp>
      <p:grpSp>
        <p:nvGrpSpPr>
          <p:cNvPr id="4" name="object 4">
            <a:extLst>
              <a:ext uri="{FF2B5EF4-FFF2-40B4-BE49-F238E27FC236}">
                <a16:creationId xmlns:a16="http://schemas.microsoft.com/office/drawing/2014/main" id="{10CF0F48-3CC5-41DD-93F1-40ED80F429E6}"/>
              </a:ext>
            </a:extLst>
          </p:cNvPr>
          <p:cNvGrpSpPr/>
          <p:nvPr/>
        </p:nvGrpSpPr>
        <p:grpSpPr>
          <a:xfrm>
            <a:off x="1981200" y="4069922"/>
            <a:ext cx="5524500" cy="3253740"/>
            <a:chOff x="2326385" y="3466338"/>
            <a:chExt cx="5524500" cy="3253740"/>
          </a:xfrm>
        </p:grpSpPr>
        <p:pic>
          <p:nvPicPr>
            <p:cNvPr id="5" name="object 5">
              <a:extLst>
                <a:ext uri="{FF2B5EF4-FFF2-40B4-BE49-F238E27FC236}">
                  <a16:creationId xmlns:a16="http://schemas.microsoft.com/office/drawing/2014/main" id="{01059734-EF7D-4EE6-B368-4DCD62ACC99E}"/>
                </a:ext>
              </a:extLst>
            </p:cNvPr>
            <p:cNvPicPr/>
            <p:nvPr/>
          </p:nvPicPr>
          <p:blipFill>
            <a:blip r:embed="rId2" cstate="print"/>
            <a:stretch>
              <a:fillRect/>
            </a:stretch>
          </p:blipFill>
          <p:spPr>
            <a:xfrm>
              <a:off x="2650235" y="3466338"/>
              <a:ext cx="4829175" cy="907541"/>
            </a:xfrm>
            <a:prstGeom prst="rect">
              <a:avLst/>
            </a:prstGeom>
          </p:spPr>
        </p:pic>
        <p:pic>
          <p:nvPicPr>
            <p:cNvPr id="6" name="object 6">
              <a:extLst>
                <a:ext uri="{FF2B5EF4-FFF2-40B4-BE49-F238E27FC236}">
                  <a16:creationId xmlns:a16="http://schemas.microsoft.com/office/drawing/2014/main" id="{6056A220-6731-4FAE-B7E5-005C8C9D86A2}"/>
                </a:ext>
              </a:extLst>
            </p:cNvPr>
            <p:cNvPicPr/>
            <p:nvPr/>
          </p:nvPicPr>
          <p:blipFill>
            <a:blip r:embed="rId3" cstate="print"/>
            <a:stretch>
              <a:fillRect/>
            </a:stretch>
          </p:blipFill>
          <p:spPr>
            <a:xfrm>
              <a:off x="4324020" y="3916680"/>
              <a:ext cx="704748" cy="457200"/>
            </a:xfrm>
            <a:prstGeom prst="rect">
              <a:avLst/>
            </a:prstGeom>
          </p:spPr>
        </p:pic>
        <p:sp>
          <p:nvSpPr>
            <p:cNvPr id="7" name="object 7">
              <a:extLst>
                <a:ext uri="{FF2B5EF4-FFF2-40B4-BE49-F238E27FC236}">
                  <a16:creationId xmlns:a16="http://schemas.microsoft.com/office/drawing/2014/main" id="{AD1301BC-2B74-4998-AF10-ED5D5A635357}"/>
                </a:ext>
              </a:extLst>
            </p:cNvPr>
            <p:cNvSpPr/>
            <p:nvPr/>
          </p:nvSpPr>
          <p:spPr>
            <a:xfrm>
              <a:off x="4319325" y="3911345"/>
              <a:ext cx="715010" cy="462915"/>
            </a:xfrm>
            <a:custGeom>
              <a:avLst/>
              <a:gdLst/>
              <a:ahLst/>
              <a:cxnLst/>
              <a:rect l="l" t="t" r="r" b="b"/>
              <a:pathLst>
                <a:path w="715010" h="462914">
                  <a:moveTo>
                    <a:pt x="714898" y="462533"/>
                  </a:moveTo>
                  <a:lnTo>
                    <a:pt x="712922" y="423671"/>
                  </a:lnTo>
                  <a:lnTo>
                    <a:pt x="708304" y="379392"/>
                  </a:lnTo>
                  <a:lnTo>
                    <a:pt x="699767" y="334573"/>
                  </a:lnTo>
                  <a:lnTo>
                    <a:pt x="687379" y="289896"/>
                  </a:lnTo>
                  <a:lnTo>
                    <a:pt x="671210" y="246041"/>
                  </a:lnTo>
                  <a:lnTo>
                    <a:pt x="651329" y="203691"/>
                  </a:lnTo>
                  <a:lnTo>
                    <a:pt x="627806" y="163525"/>
                  </a:lnTo>
                  <a:lnTo>
                    <a:pt x="600710" y="126226"/>
                  </a:lnTo>
                  <a:lnTo>
                    <a:pt x="570109" y="92474"/>
                  </a:lnTo>
                  <a:lnTo>
                    <a:pt x="536074" y="62950"/>
                  </a:lnTo>
                  <a:lnTo>
                    <a:pt x="498674" y="38336"/>
                  </a:lnTo>
                  <a:lnTo>
                    <a:pt x="457978" y="19312"/>
                  </a:lnTo>
                  <a:lnTo>
                    <a:pt x="414054" y="6560"/>
                  </a:lnTo>
                  <a:lnTo>
                    <a:pt x="366974" y="761"/>
                  </a:lnTo>
                  <a:lnTo>
                    <a:pt x="357068" y="0"/>
                  </a:lnTo>
                  <a:lnTo>
                    <a:pt x="347924" y="761"/>
                  </a:lnTo>
                  <a:lnTo>
                    <a:pt x="301033" y="6456"/>
                  </a:lnTo>
                  <a:lnTo>
                    <a:pt x="257210" y="19157"/>
                  </a:lnTo>
                  <a:lnTo>
                    <a:pt x="216538" y="38178"/>
                  </a:lnTo>
                  <a:lnTo>
                    <a:pt x="179105" y="62829"/>
                  </a:lnTo>
                  <a:lnTo>
                    <a:pt x="144994" y="92421"/>
                  </a:lnTo>
                  <a:lnTo>
                    <a:pt x="114292" y="126267"/>
                  </a:lnTo>
                  <a:lnTo>
                    <a:pt x="87083" y="163678"/>
                  </a:lnTo>
                  <a:lnTo>
                    <a:pt x="63453" y="203964"/>
                  </a:lnTo>
                  <a:lnTo>
                    <a:pt x="43488" y="246438"/>
                  </a:lnTo>
                  <a:lnTo>
                    <a:pt x="27272" y="290410"/>
                  </a:lnTo>
                  <a:lnTo>
                    <a:pt x="14891" y="335193"/>
                  </a:lnTo>
                  <a:lnTo>
                    <a:pt x="6431" y="380097"/>
                  </a:lnTo>
                  <a:lnTo>
                    <a:pt x="1976" y="424433"/>
                  </a:lnTo>
                  <a:lnTo>
                    <a:pt x="0" y="462533"/>
                  </a:lnTo>
                  <a:lnTo>
                    <a:pt x="9752" y="462533"/>
                  </a:lnTo>
                  <a:lnTo>
                    <a:pt x="10138" y="438129"/>
                  </a:lnTo>
                  <a:lnTo>
                    <a:pt x="13158" y="403083"/>
                  </a:lnTo>
                  <a:lnTo>
                    <a:pt x="24836" y="334517"/>
                  </a:lnTo>
                  <a:lnTo>
                    <a:pt x="37028" y="291845"/>
                  </a:lnTo>
                  <a:lnTo>
                    <a:pt x="59440" y="232905"/>
                  </a:lnTo>
                  <a:lnTo>
                    <a:pt x="89606" y="177545"/>
                  </a:lnTo>
                  <a:lnTo>
                    <a:pt x="111704" y="144779"/>
                  </a:lnTo>
                  <a:lnTo>
                    <a:pt x="157397" y="93858"/>
                  </a:lnTo>
                  <a:lnTo>
                    <a:pt x="195447" y="62888"/>
                  </a:lnTo>
                  <a:lnTo>
                    <a:pt x="237472" y="37948"/>
                  </a:lnTo>
                  <a:lnTo>
                    <a:pt x="282900" y="20355"/>
                  </a:lnTo>
                  <a:lnTo>
                    <a:pt x="331160" y="11429"/>
                  </a:lnTo>
                  <a:lnTo>
                    <a:pt x="357830" y="9905"/>
                  </a:lnTo>
                  <a:lnTo>
                    <a:pt x="405133" y="14574"/>
                  </a:lnTo>
                  <a:lnTo>
                    <a:pt x="449189" y="26303"/>
                  </a:lnTo>
                  <a:lnTo>
                    <a:pt x="489945" y="44417"/>
                  </a:lnTo>
                  <a:lnTo>
                    <a:pt x="527347" y="68244"/>
                  </a:lnTo>
                  <a:lnTo>
                    <a:pt x="561343" y="97109"/>
                  </a:lnTo>
                  <a:lnTo>
                    <a:pt x="591880" y="130338"/>
                  </a:lnTo>
                  <a:lnTo>
                    <a:pt x="618905" y="167258"/>
                  </a:lnTo>
                  <a:lnTo>
                    <a:pt x="642366" y="207196"/>
                  </a:lnTo>
                  <a:lnTo>
                    <a:pt x="662208" y="249476"/>
                  </a:lnTo>
                  <a:lnTo>
                    <a:pt x="678380" y="293425"/>
                  </a:lnTo>
                  <a:lnTo>
                    <a:pt x="690828" y="338370"/>
                  </a:lnTo>
                  <a:lnTo>
                    <a:pt x="699500" y="383637"/>
                  </a:lnTo>
                  <a:lnTo>
                    <a:pt x="704342" y="428551"/>
                  </a:lnTo>
                  <a:lnTo>
                    <a:pt x="705085" y="462533"/>
                  </a:lnTo>
                  <a:lnTo>
                    <a:pt x="714898" y="462533"/>
                  </a:lnTo>
                  <a:close/>
                </a:path>
              </a:pathLst>
            </a:custGeom>
            <a:solidFill>
              <a:srgbClr val="000000"/>
            </a:solidFill>
          </p:spPr>
          <p:txBody>
            <a:bodyPr wrap="square" lIns="0" tIns="0" rIns="0" bIns="0" rtlCol="0"/>
            <a:lstStyle/>
            <a:p>
              <a:endParaRPr/>
            </a:p>
          </p:txBody>
        </p:sp>
        <p:pic>
          <p:nvPicPr>
            <p:cNvPr id="8" name="object 8">
              <a:extLst>
                <a:ext uri="{FF2B5EF4-FFF2-40B4-BE49-F238E27FC236}">
                  <a16:creationId xmlns:a16="http://schemas.microsoft.com/office/drawing/2014/main" id="{6D446B02-AC9A-4430-B294-B16AA6E8B38A}"/>
                </a:ext>
              </a:extLst>
            </p:cNvPr>
            <p:cNvPicPr/>
            <p:nvPr/>
          </p:nvPicPr>
          <p:blipFill>
            <a:blip r:embed="rId4" cstate="print"/>
            <a:stretch>
              <a:fillRect/>
            </a:stretch>
          </p:blipFill>
          <p:spPr>
            <a:xfrm>
              <a:off x="2650235" y="4373880"/>
              <a:ext cx="4448175" cy="979170"/>
            </a:xfrm>
            <a:prstGeom prst="rect">
              <a:avLst/>
            </a:prstGeom>
          </p:spPr>
        </p:pic>
        <p:pic>
          <p:nvPicPr>
            <p:cNvPr id="9" name="object 9">
              <a:extLst>
                <a:ext uri="{FF2B5EF4-FFF2-40B4-BE49-F238E27FC236}">
                  <a16:creationId xmlns:a16="http://schemas.microsoft.com/office/drawing/2014/main" id="{C98A15A3-1C44-48B7-A33D-F5469E18D77E}"/>
                </a:ext>
              </a:extLst>
            </p:cNvPr>
            <p:cNvPicPr/>
            <p:nvPr/>
          </p:nvPicPr>
          <p:blipFill>
            <a:blip r:embed="rId5" cstate="print"/>
            <a:stretch>
              <a:fillRect/>
            </a:stretch>
          </p:blipFill>
          <p:spPr>
            <a:xfrm>
              <a:off x="4323587" y="4373880"/>
              <a:ext cx="705612" cy="477012"/>
            </a:xfrm>
            <a:prstGeom prst="rect">
              <a:avLst/>
            </a:prstGeom>
          </p:spPr>
        </p:pic>
        <p:sp>
          <p:nvSpPr>
            <p:cNvPr id="10" name="object 10">
              <a:extLst>
                <a:ext uri="{FF2B5EF4-FFF2-40B4-BE49-F238E27FC236}">
                  <a16:creationId xmlns:a16="http://schemas.microsoft.com/office/drawing/2014/main" id="{F43529A7-5E48-45AE-93E5-E3D18DCBFFD6}"/>
                </a:ext>
              </a:extLst>
            </p:cNvPr>
            <p:cNvSpPr/>
            <p:nvPr/>
          </p:nvSpPr>
          <p:spPr>
            <a:xfrm>
              <a:off x="4319015" y="4373879"/>
              <a:ext cx="715645" cy="481965"/>
            </a:xfrm>
            <a:custGeom>
              <a:avLst/>
              <a:gdLst/>
              <a:ahLst/>
              <a:cxnLst/>
              <a:rect l="l" t="t" r="r" b="b"/>
              <a:pathLst>
                <a:path w="715645" h="481964">
                  <a:moveTo>
                    <a:pt x="10062" y="0"/>
                  </a:moveTo>
                  <a:lnTo>
                    <a:pt x="309" y="0"/>
                  </a:lnTo>
                  <a:lnTo>
                    <a:pt x="0" y="9906"/>
                  </a:lnTo>
                  <a:lnTo>
                    <a:pt x="762" y="6858"/>
                  </a:lnTo>
                  <a:lnTo>
                    <a:pt x="2286" y="5334"/>
                  </a:lnTo>
                  <a:lnTo>
                    <a:pt x="5334" y="4572"/>
                  </a:lnTo>
                  <a:lnTo>
                    <a:pt x="7620" y="5334"/>
                  </a:lnTo>
                  <a:lnTo>
                    <a:pt x="7620" y="10160"/>
                  </a:lnTo>
                  <a:lnTo>
                    <a:pt x="9144" y="9144"/>
                  </a:lnTo>
                  <a:lnTo>
                    <a:pt x="9231" y="11930"/>
                  </a:lnTo>
                  <a:lnTo>
                    <a:pt x="9906" y="9906"/>
                  </a:lnTo>
                  <a:lnTo>
                    <a:pt x="10062" y="0"/>
                  </a:lnTo>
                  <a:close/>
                </a:path>
                <a:path w="715645" h="481964">
                  <a:moveTo>
                    <a:pt x="7620" y="5334"/>
                  </a:moveTo>
                  <a:lnTo>
                    <a:pt x="5334" y="4572"/>
                  </a:lnTo>
                  <a:lnTo>
                    <a:pt x="2286" y="5334"/>
                  </a:lnTo>
                  <a:lnTo>
                    <a:pt x="762" y="6858"/>
                  </a:lnTo>
                  <a:lnTo>
                    <a:pt x="0" y="9906"/>
                  </a:lnTo>
                  <a:lnTo>
                    <a:pt x="7620" y="5334"/>
                  </a:lnTo>
                  <a:close/>
                </a:path>
                <a:path w="715645" h="481964">
                  <a:moveTo>
                    <a:pt x="7620" y="10160"/>
                  </a:moveTo>
                  <a:lnTo>
                    <a:pt x="7620" y="5334"/>
                  </a:lnTo>
                  <a:lnTo>
                    <a:pt x="0" y="9906"/>
                  </a:lnTo>
                  <a:lnTo>
                    <a:pt x="953" y="46323"/>
                  </a:lnTo>
                  <a:lnTo>
                    <a:pt x="2286" y="61542"/>
                  </a:lnTo>
                  <a:lnTo>
                    <a:pt x="2286" y="13716"/>
                  </a:lnTo>
                  <a:lnTo>
                    <a:pt x="7620" y="10160"/>
                  </a:lnTo>
                  <a:close/>
                </a:path>
                <a:path w="715645" h="481964">
                  <a:moveTo>
                    <a:pt x="9231" y="11930"/>
                  </a:moveTo>
                  <a:lnTo>
                    <a:pt x="9144" y="9144"/>
                  </a:lnTo>
                  <a:lnTo>
                    <a:pt x="2286" y="13716"/>
                  </a:lnTo>
                  <a:lnTo>
                    <a:pt x="4572" y="14478"/>
                  </a:lnTo>
                  <a:lnTo>
                    <a:pt x="6858" y="13716"/>
                  </a:lnTo>
                  <a:lnTo>
                    <a:pt x="9144" y="12192"/>
                  </a:lnTo>
                  <a:lnTo>
                    <a:pt x="9231" y="11930"/>
                  </a:lnTo>
                  <a:close/>
                </a:path>
                <a:path w="715645" h="481964">
                  <a:moveTo>
                    <a:pt x="715518" y="9906"/>
                  </a:moveTo>
                  <a:lnTo>
                    <a:pt x="710184" y="4572"/>
                  </a:lnTo>
                  <a:lnTo>
                    <a:pt x="710184" y="14478"/>
                  </a:lnTo>
                  <a:lnTo>
                    <a:pt x="707136" y="12954"/>
                  </a:lnTo>
                  <a:lnTo>
                    <a:pt x="705612" y="9906"/>
                  </a:lnTo>
                  <a:lnTo>
                    <a:pt x="705612" y="33528"/>
                  </a:lnTo>
                  <a:lnTo>
                    <a:pt x="704088" y="57150"/>
                  </a:lnTo>
                  <a:lnTo>
                    <a:pt x="699540" y="100429"/>
                  </a:lnTo>
                  <a:lnTo>
                    <a:pt x="691176" y="144290"/>
                  </a:lnTo>
                  <a:lnTo>
                    <a:pt x="679063" y="188057"/>
                  </a:lnTo>
                  <a:lnTo>
                    <a:pt x="663268" y="231052"/>
                  </a:lnTo>
                  <a:lnTo>
                    <a:pt x="643858" y="272600"/>
                  </a:lnTo>
                  <a:lnTo>
                    <a:pt x="620901" y="312023"/>
                  </a:lnTo>
                  <a:lnTo>
                    <a:pt x="594464" y="348646"/>
                  </a:lnTo>
                  <a:lnTo>
                    <a:pt x="564614" y="381791"/>
                  </a:lnTo>
                  <a:lnTo>
                    <a:pt x="531418" y="410782"/>
                  </a:lnTo>
                  <a:lnTo>
                    <a:pt x="494944" y="434943"/>
                  </a:lnTo>
                  <a:lnTo>
                    <a:pt x="455258" y="453597"/>
                  </a:lnTo>
                  <a:lnTo>
                    <a:pt x="412428" y="466067"/>
                  </a:lnTo>
                  <a:lnTo>
                    <a:pt x="366522" y="471678"/>
                  </a:lnTo>
                  <a:lnTo>
                    <a:pt x="348234" y="471585"/>
                  </a:lnTo>
                  <a:lnTo>
                    <a:pt x="303197" y="466110"/>
                  </a:lnTo>
                  <a:lnTo>
                    <a:pt x="260431" y="453650"/>
                  </a:lnTo>
                  <a:lnTo>
                    <a:pt x="220773" y="434980"/>
                  </a:lnTo>
                  <a:lnTo>
                    <a:pt x="184297" y="410785"/>
                  </a:lnTo>
                  <a:lnTo>
                    <a:pt x="151076" y="381748"/>
                  </a:lnTo>
                  <a:lnTo>
                    <a:pt x="121186" y="348552"/>
                  </a:lnTo>
                  <a:lnTo>
                    <a:pt x="94700" y="311880"/>
                  </a:lnTo>
                  <a:lnTo>
                    <a:pt x="71693" y="272417"/>
                  </a:lnTo>
                  <a:lnTo>
                    <a:pt x="52238" y="230846"/>
                  </a:lnTo>
                  <a:lnTo>
                    <a:pt x="36410" y="187850"/>
                  </a:lnTo>
                  <a:lnTo>
                    <a:pt x="24283" y="144113"/>
                  </a:lnTo>
                  <a:lnTo>
                    <a:pt x="15932" y="100318"/>
                  </a:lnTo>
                  <a:lnTo>
                    <a:pt x="11430" y="57150"/>
                  </a:lnTo>
                  <a:lnTo>
                    <a:pt x="9231" y="11930"/>
                  </a:lnTo>
                  <a:lnTo>
                    <a:pt x="9144" y="12192"/>
                  </a:lnTo>
                  <a:lnTo>
                    <a:pt x="6858" y="13716"/>
                  </a:lnTo>
                  <a:lnTo>
                    <a:pt x="4572" y="14478"/>
                  </a:lnTo>
                  <a:lnTo>
                    <a:pt x="2286" y="13716"/>
                  </a:lnTo>
                  <a:lnTo>
                    <a:pt x="2286" y="61542"/>
                  </a:lnTo>
                  <a:lnTo>
                    <a:pt x="8918" y="113713"/>
                  </a:lnTo>
                  <a:lnTo>
                    <a:pt x="21336" y="171450"/>
                  </a:lnTo>
                  <a:lnTo>
                    <a:pt x="38383" y="222012"/>
                  </a:lnTo>
                  <a:lnTo>
                    <a:pt x="66007" y="282595"/>
                  </a:lnTo>
                  <a:lnTo>
                    <a:pt x="92964" y="326898"/>
                  </a:lnTo>
                  <a:lnTo>
                    <a:pt x="116586" y="358902"/>
                  </a:lnTo>
                  <a:lnTo>
                    <a:pt x="151581" y="395406"/>
                  </a:lnTo>
                  <a:lnTo>
                    <a:pt x="190715" y="426909"/>
                  </a:lnTo>
                  <a:lnTo>
                    <a:pt x="233687" y="452276"/>
                  </a:lnTo>
                  <a:lnTo>
                    <a:pt x="280197" y="470372"/>
                  </a:lnTo>
                  <a:lnTo>
                    <a:pt x="329946" y="480060"/>
                  </a:lnTo>
                  <a:lnTo>
                    <a:pt x="348234" y="481584"/>
                  </a:lnTo>
                  <a:lnTo>
                    <a:pt x="358140" y="481584"/>
                  </a:lnTo>
                  <a:lnTo>
                    <a:pt x="406658" y="476815"/>
                  </a:lnTo>
                  <a:lnTo>
                    <a:pt x="451814" y="464930"/>
                  </a:lnTo>
                  <a:lnTo>
                    <a:pt x="493563" y="446595"/>
                  </a:lnTo>
                  <a:lnTo>
                    <a:pt x="531861" y="422477"/>
                  </a:lnTo>
                  <a:lnTo>
                    <a:pt x="566666" y="393243"/>
                  </a:lnTo>
                  <a:lnTo>
                    <a:pt x="597934" y="359559"/>
                  </a:lnTo>
                  <a:lnTo>
                    <a:pt x="625621" y="322092"/>
                  </a:lnTo>
                  <a:lnTo>
                    <a:pt x="649683" y="281509"/>
                  </a:lnTo>
                  <a:lnTo>
                    <a:pt x="670079" y="238476"/>
                  </a:lnTo>
                  <a:lnTo>
                    <a:pt x="686763" y="193661"/>
                  </a:lnTo>
                  <a:lnTo>
                    <a:pt x="699692" y="147729"/>
                  </a:lnTo>
                  <a:lnTo>
                    <a:pt x="708823" y="101348"/>
                  </a:lnTo>
                  <a:lnTo>
                    <a:pt x="714113" y="55185"/>
                  </a:lnTo>
                  <a:lnTo>
                    <a:pt x="715518" y="9906"/>
                  </a:lnTo>
                  <a:close/>
                </a:path>
                <a:path w="715645" h="481964">
                  <a:moveTo>
                    <a:pt x="715518" y="9906"/>
                  </a:moveTo>
                  <a:lnTo>
                    <a:pt x="715208" y="0"/>
                  </a:lnTo>
                  <a:lnTo>
                    <a:pt x="705395" y="0"/>
                  </a:lnTo>
                  <a:lnTo>
                    <a:pt x="705612" y="9906"/>
                  </a:lnTo>
                  <a:lnTo>
                    <a:pt x="710184" y="14478"/>
                  </a:lnTo>
                  <a:lnTo>
                    <a:pt x="710184" y="4572"/>
                  </a:lnTo>
                  <a:lnTo>
                    <a:pt x="713994" y="6096"/>
                  </a:lnTo>
                  <a:lnTo>
                    <a:pt x="715518" y="9906"/>
                  </a:lnTo>
                  <a:close/>
                </a:path>
                <a:path w="715645" h="481964">
                  <a:moveTo>
                    <a:pt x="710184" y="14478"/>
                  </a:moveTo>
                  <a:lnTo>
                    <a:pt x="705612" y="9906"/>
                  </a:lnTo>
                  <a:lnTo>
                    <a:pt x="707136" y="12954"/>
                  </a:lnTo>
                  <a:lnTo>
                    <a:pt x="710184" y="14478"/>
                  </a:lnTo>
                  <a:close/>
                </a:path>
                <a:path w="715645" h="481964">
                  <a:moveTo>
                    <a:pt x="715518" y="9906"/>
                  </a:moveTo>
                  <a:lnTo>
                    <a:pt x="713994" y="6096"/>
                  </a:lnTo>
                  <a:lnTo>
                    <a:pt x="710184" y="4572"/>
                  </a:lnTo>
                  <a:lnTo>
                    <a:pt x="715518" y="9906"/>
                  </a:lnTo>
                  <a:close/>
                </a:path>
              </a:pathLst>
            </a:custGeom>
            <a:solidFill>
              <a:srgbClr val="000000"/>
            </a:solidFill>
          </p:spPr>
          <p:txBody>
            <a:bodyPr wrap="square" lIns="0" tIns="0" rIns="0" bIns="0" rtlCol="0"/>
            <a:lstStyle/>
            <a:p>
              <a:endParaRPr/>
            </a:p>
          </p:txBody>
        </p:sp>
        <p:pic>
          <p:nvPicPr>
            <p:cNvPr id="11" name="object 11">
              <a:extLst>
                <a:ext uri="{FF2B5EF4-FFF2-40B4-BE49-F238E27FC236}">
                  <a16:creationId xmlns:a16="http://schemas.microsoft.com/office/drawing/2014/main" id="{3A1EF261-A547-46C4-87AB-5612443EEF3E}"/>
                </a:ext>
              </a:extLst>
            </p:cNvPr>
            <p:cNvPicPr/>
            <p:nvPr/>
          </p:nvPicPr>
          <p:blipFill>
            <a:blip r:embed="rId6" cstate="print"/>
            <a:stretch>
              <a:fillRect/>
            </a:stretch>
          </p:blipFill>
          <p:spPr>
            <a:xfrm>
              <a:off x="2326385" y="5353050"/>
              <a:ext cx="5524500" cy="1367028"/>
            </a:xfrm>
            <a:prstGeom prst="rect">
              <a:avLst/>
            </a:prstGeom>
          </p:spPr>
        </p:pic>
      </p:grpSp>
    </p:spTree>
    <p:extLst>
      <p:ext uri="{BB962C8B-B14F-4D97-AF65-F5344CB8AC3E}">
        <p14:creationId xmlns:p14="http://schemas.microsoft.com/office/powerpoint/2010/main" val="827699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533400"/>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(2)</a:t>
            </a:r>
          </a:p>
        </p:txBody>
      </p:sp>
      <p:sp>
        <p:nvSpPr>
          <p:cNvPr id="3" name="object 3"/>
          <p:cNvSpPr txBox="1"/>
          <p:nvPr/>
        </p:nvSpPr>
        <p:spPr>
          <a:xfrm>
            <a:off x="607440" y="1524000"/>
            <a:ext cx="8839200" cy="550663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Network experiences a congestion collapse</a:t>
            </a:r>
          </a:p>
          <a:p>
            <a:pPr marL="355600" marR="5080" indent="-342900">
              <a:lnSpc>
                <a:spcPct val="100000"/>
              </a:lnSpc>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If routers will have infinite memory, congestion gets worse</a:t>
            </a:r>
          </a:p>
          <a:p>
            <a:pPr marL="812800" marR="5080" lvl="1" indent="-342900">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Packets gets timed out.</a:t>
            </a:r>
          </a:p>
          <a:p>
            <a:pPr marL="355600" marR="5080" indent="-342900">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Difference between   congestion control and flow control</a:t>
            </a:r>
          </a:p>
          <a:p>
            <a:pPr marL="355600" marR="5080" indent="-342900">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Congestion control is related to whole network. Involves the behavior of all the hosts and routers.</a:t>
            </a:r>
          </a:p>
          <a:p>
            <a:pPr marL="355600" marR="5080" indent="-342900">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Flow control relates to the traffic between a particular sender and a particular receiver.</a:t>
            </a:r>
          </a:p>
          <a:p>
            <a:pPr marL="355600" marR="5080" indent="-342900">
              <a:spcBef>
                <a:spcPts val="1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Best method is to get host a “slow down”.</a:t>
            </a:r>
            <a:endParaRPr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3075" y="728726"/>
            <a:ext cx="7566025"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 </a:t>
            </a:r>
            <a:r>
              <a:rPr dirty="0"/>
              <a:t>(3) –</a:t>
            </a:r>
            <a:r>
              <a:rPr spc="-130" dirty="0"/>
              <a:t> </a:t>
            </a:r>
            <a:r>
              <a:rPr spc="-5" dirty="0"/>
              <a:t>Approaches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43075" y="1553717"/>
            <a:ext cx="729297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Network must do its best with the offered</a:t>
            </a:r>
            <a:r>
              <a:rPr sz="2400" spc="10" dirty="0">
                <a:latin typeface="Arial"/>
                <a:cs typeface="Arial"/>
              </a:rPr>
              <a:t> </a:t>
            </a:r>
            <a:r>
              <a:rPr sz="2400" spc="-5" dirty="0">
                <a:latin typeface="Arial"/>
                <a:cs typeface="Arial"/>
              </a:rPr>
              <a:t>load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approaches at different</a:t>
            </a:r>
            <a:r>
              <a:rPr sz="2400" spc="10" dirty="0">
                <a:latin typeface="Arial"/>
                <a:cs typeface="Arial"/>
              </a:rPr>
              <a:t> </a:t>
            </a:r>
            <a:r>
              <a:rPr sz="2400" spc="-5" dirty="0">
                <a:latin typeface="Arial"/>
                <a:cs typeface="Arial"/>
              </a:rPr>
              <a:t>timescales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Nodes should also reduce offered load</a:t>
            </a:r>
            <a:r>
              <a:rPr sz="2400" spc="15" dirty="0">
                <a:latin typeface="Arial"/>
                <a:cs typeface="Arial"/>
              </a:rPr>
              <a:t> </a:t>
            </a:r>
            <a:r>
              <a:rPr sz="2400" spc="-5" dirty="0">
                <a:latin typeface="Arial"/>
                <a:cs typeface="Arial"/>
              </a:rPr>
              <a:t>(Transport)</a:t>
            </a:r>
            <a:endParaRPr sz="2400" dirty="0">
              <a:latin typeface="Arial"/>
              <a:cs typeface="Arial"/>
            </a:endParaRPr>
          </a:p>
        </p:txBody>
      </p:sp>
      <p:pic>
        <p:nvPicPr>
          <p:cNvPr id="5" name="object 5"/>
          <p:cNvPicPr/>
          <p:nvPr/>
        </p:nvPicPr>
        <p:blipFill>
          <a:blip r:embed="rId2" cstate="print"/>
          <a:stretch>
            <a:fillRect/>
          </a:stretch>
        </p:blipFill>
        <p:spPr>
          <a:xfrm>
            <a:off x="721041" y="3336924"/>
            <a:ext cx="8337042" cy="183870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7545" y="728726"/>
            <a:ext cx="4618990" cy="574040"/>
          </a:xfrm>
          <a:prstGeom prst="rect">
            <a:avLst/>
          </a:prstGeom>
        </p:spPr>
        <p:txBody>
          <a:bodyPr vert="horz" wrap="square" lIns="0" tIns="12700" rIns="0" bIns="0" rtlCol="0">
            <a:spAutoFit/>
          </a:bodyPr>
          <a:lstStyle/>
          <a:p>
            <a:pPr marL="12700">
              <a:lnSpc>
                <a:spcPct val="100000"/>
              </a:lnSpc>
              <a:spcBef>
                <a:spcPts val="100"/>
              </a:spcBef>
            </a:pPr>
            <a:r>
              <a:rPr spc="-5" dirty="0"/>
              <a:t>Congestion Control</a:t>
            </a:r>
            <a:r>
              <a:rPr spc="-120" dirty="0"/>
              <a:t> </a:t>
            </a:r>
            <a:r>
              <a:rPr dirty="0"/>
              <a:t>(1)</a:t>
            </a:r>
          </a:p>
        </p:txBody>
      </p:sp>
      <p:sp>
        <p:nvSpPr>
          <p:cNvPr id="3" name="object 3"/>
          <p:cNvSpPr txBox="1"/>
          <p:nvPr/>
        </p:nvSpPr>
        <p:spPr>
          <a:xfrm>
            <a:off x="1011200" y="1600200"/>
            <a:ext cx="7904200" cy="336245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Handling congestion </a:t>
            </a:r>
            <a:r>
              <a:rPr sz="2400" dirty="0">
                <a:latin typeface="Arial"/>
                <a:cs typeface="Arial"/>
              </a:rPr>
              <a:t>is </a:t>
            </a:r>
            <a:r>
              <a:rPr sz="2400" spc="-5" dirty="0">
                <a:latin typeface="Arial"/>
                <a:cs typeface="Arial"/>
              </a:rPr>
              <a:t>the responsibility of the  Network and Transport layers working together</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5" dirty="0">
                <a:latin typeface="Arial"/>
                <a:cs typeface="Arial"/>
              </a:rPr>
              <a:t>We look at the </a:t>
            </a:r>
            <a:r>
              <a:rPr sz="2000" spc="-10" dirty="0">
                <a:latin typeface="Arial"/>
                <a:cs typeface="Arial"/>
              </a:rPr>
              <a:t>Network portion</a:t>
            </a:r>
            <a:r>
              <a:rPr sz="2000" spc="10" dirty="0">
                <a:latin typeface="Arial"/>
                <a:cs typeface="Arial"/>
              </a:rPr>
              <a:t> </a:t>
            </a:r>
            <a:r>
              <a:rPr sz="2000" spc="-10" dirty="0">
                <a:latin typeface="Arial"/>
                <a:cs typeface="Arial"/>
              </a:rPr>
              <a:t>here</a:t>
            </a:r>
            <a:endParaRPr sz="2000" dirty="0">
              <a:latin typeface="Arial"/>
              <a:cs typeface="Arial"/>
            </a:endParaRPr>
          </a:p>
          <a:p>
            <a:pPr>
              <a:lnSpc>
                <a:spcPct val="100000"/>
              </a:lnSpc>
            </a:pPr>
            <a:endParaRPr sz="2200" dirty="0">
              <a:latin typeface="Arial"/>
              <a:cs typeface="Arial"/>
            </a:endParaRPr>
          </a:p>
          <a:p>
            <a:pPr marL="469900" indent="-457200">
              <a:lnSpc>
                <a:spcPct val="100000"/>
              </a:lnSpc>
              <a:spcBef>
                <a:spcPts val="1540"/>
              </a:spcBef>
              <a:buClr>
                <a:srgbClr val="0000FF"/>
              </a:buClr>
              <a:buChar char="•"/>
              <a:tabLst>
                <a:tab pos="469265" algn="l"/>
                <a:tab pos="469900" algn="l"/>
              </a:tabLst>
            </a:pPr>
            <a:r>
              <a:rPr sz="2400" spc="-5" dirty="0">
                <a:latin typeface="Arial"/>
                <a:cs typeface="Arial"/>
              </a:rPr>
              <a:t>Traffic-aware routing</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2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throttling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Load shedding</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765" y="163313"/>
            <a:ext cx="7468870" cy="574040"/>
          </a:xfrm>
          <a:prstGeom prst="rect">
            <a:avLst/>
          </a:prstGeom>
        </p:spPr>
        <p:txBody>
          <a:bodyPr vert="horz" wrap="square" lIns="0" tIns="12700" rIns="0" bIns="0" rtlCol="0">
            <a:spAutoFit/>
          </a:bodyPr>
          <a:lstStyle/>
          <a:p>
            <a:pPr marL="12700">
              <a:lnSpc>
                <a:spcPct val="100000"/>
              </a:lnSpc>
              <a:spcBef>
                <a:spcPts val="100"/>
              </a:spcBef>
            </a:pPr>
            <a:r>
              <a:rPr dirty="0"/>
              <a:t>Store-and-Forward Packet</a:t>
            </a:r>
            <a:r>
              <a:rPr spc="-135" dirty="0"/>
              <a:t> </a:t>
            </a:r>
            <a:r>
              <a:rPr dirty="0"/>
              <a:t>Switching</a:t>
            </a:r>
          </a:p>
        </p:txBody>
      </p:sp>
      <p:sp>
        <p:nvSpPr>
          <p:cNvPr id="4" name="object 4"/>
          <p:cNvSpPr txBox="1"/>
          <p:nvPr/>
        </p:nvSpPr>
        <p:spPr>
          <a:xfrm>
            <a:off x="533400" y="847855"/>
            <a:ext cx="6477000" cy="3703578"/>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Components of the network layer</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ISP equipment (routers connected by transmission lines)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Arial"/>
                <a:cs typeface="Arial"/>
              </a:rPr>
              <a:t>Host H1 is directly connected to one of the router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Home computer plugged into MODEM</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H2 is a LAN, with an office Internet with a router, F, owned and operated by the customer.</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The router has a leased line  to the ISP’s equipment.</a:t>
            </a:r>
          </a:p>
          <a:p>
            <a:pPr marL="1270000" marR="5080" lvl="2" indent="-342900">
              <a:spcBef>
                <a:spcPts val="100"/>
              </a:spcBef>
              <a:buFont typeface="Arial" panose="020B0604020202020204" pitchFamily="34" charset="0"/>
              <a:buChar char="•"/>
            </a:pPr>
            <a:r>
              <a:rPr lang="en-US" spc="-5" dirty="0">
                <a:uFill>
                  <a:solidFill>
                    <a:srgbClr val="000000"/>
                  </a:solidFill>
                </a:uFill>
                <a:latin typeface="Arial"/>
                <a:cs typeface="Arial"/>
              </a:rPr>
              <a:t>F is not part of ISP, but it runs the same algorithms as the ISP’s routers. </a:t>
            </a:r>
            <a:endParaRPr lang="en-US" sz="2400" spc="-5" dirty="0">
              <a:uFill>
                <a:solidFill>
                  <a:srgbClr val="000000"/>
                </a:solidFill>
              </a:uFill>
              <a:latin typeface="Arial"/>
              <a:cs typeface="Arial"/>
            </a:endParaRPr>
          </a:p>
          <a:p>
            <a:pPr marL="12700" marR="5080">
              <a:lnSpc>
                <a:spcPct val="100000"/>
              </a:lnSpc>
              <a:spcBef>
                <a:spcPts val="100"/>
              </a:spcBef>
            </a:pPr>
            <a:endParaRPr lang="en-US" sz="2400" spc="-5" dirty="0">
              <a:uFill>
                <a:solidFill>
                  <a:srgbClr val="000000"/>
                </a:solidFill>
              </a:uFill>
              <a:latin typeface="Arial"/>
              <a:cs typeface="Arial"/>
            </a:endParaRPr>
          </a:p>
        </p:txBody>
      </p:sp>
      <p:grpSp>
        <p:nvGrpSpPr>
          <p:cNvPr id="8" name="Group 7">
            <a:extLst>
              <a:ext uri="{FF2B5EF4-FFF2-40B4-BE49-F238E27FC236}">
                <a16:creationId xmlns:a16="http://schemas.microsoft.com/office/drawing/2014/main" id="{CC05B981-7370-4CF6-9A85-C0A4B4126E6A}"/>
              </a:ext>
            </a:extLst>
          </p:cNvPr>
          <p:cNvGrpSpPr>
            <a:grpSpLocks noGrp="1" noUngrp="1" noChangeAspect="1"/>
          </p:cNvGrpSpPr>
          <p:nvPr/>
        </p:nvGrpSpPr>
        <p:grpSpPr>
          <a:xfrm>
            <a:off x="867418" y="4333744"/>
            <a:ext cx="8809982" cy="2981456"/>
            <a:chOff x="685800" y="2112963"/>
            <a:chExt cx="7772400" cy="3144837"/>
          </a:xfrm>
        </p:grpSpPr>
        <p:pic>
          <p:nvPicPr>
            <p:cNvPr id="9" name="Picture 8" descr="05_Page_01.tif">
              <a:extLst>
                <a:ext uri="{FF2B5EF4-FFF2-40B4-BE49-F238E27FC236}">
                  <a16:creationId xmlns:a16="http://schemas.microsoft.com/office/drawing/2014/main" id="{68374ED3-191A-4D62-9D9F-5FD007B15F6C}"/>
                </a:ext>
              </a:extLst>
            </p:cNvPr>
            <p:cNvPicPr>
              <a:picLocks noRot="1" noChangeAspect="1" noMove="1" noResize="1"/>
            </p:cNvPicPr>
            <p:nvPr isPhoto="1"/>
          </p:nvPicPr>
          <p:blipFill>
            <a:blip r:embed="rId2" cstate="print">
              <a:lum/>
            </a:blip>
            <a:stretch>
              <a:fillRect/>
            </a:stretch>
          </p:blipFill>
          <p:spPr>
            <a:xfrm>
              <a:off x="685800" y="2112963"/>
              <a:ext cx="7772400" cy="2630487"/>
            </a:xfrm>
            <a:prstGeom prst="rect">
              <a:avLst/>
            </a:prstGeom>
            <a:noFill/>
            <a:ln>
              <a:noFill/>
            </a:ln>
          </p:spPr>
        </p:pic>
        <p:sp>
          <p:nvSpPr>
            <p:cNvPr id="10" name="Rectangle 9">
              <a:extLst>
                <a:ext uri="{FF2B5EF4-FFF2-40B4-BE49-F238E27FC236}">
                  <a16:creationId xmlns:a16="http://schemas.microsoft.com/office/drawing/2014/main" id="{C07EE45D-7AFE-4941-922E-7B4E3A533642}"/>
                </a:ext>
              </a:extLst>
            </p:cNvPr>
            <p:cNvSpPr/>
            <p:nvPr/>
          </p:nvSpPr>
          <p:spPr>
            <a:xfrm>
              <a:off x="685800" y="4914900"/>
              <a:ext cx="7772400" cy="342900"/>
            </a:xfrm>
            <a:prstGeom prst="rect">
              <a:avLst/>
            </a:prstGeom>
            <a:noFill/>
            <a:ln>
              <a:noFill/>
            </a:ln>
          </p:spPr>
          <p:txBody>
            <a:bodyPr anchor="ctr">
              <a:noAutofit/>
            </a:bodyPr>
            <a:lstStyle/>
            <a:p>
              <a:pPr algn="ctr"/>
              <a:r>
                <a:rPr lang="en-US" sz="2000" dirty="0"/>
                <a:t>The environment of the network layer protocols.</a:t>
              </a:r>
            </a:p>
          </p:txBody>
        </p:sp>
      </p:grpSp>
      <p:sp>
        <p:nvSpPr>
          <p:cNvPr id="11" name="object 4">
            <a:extLst>
              <a:ext uri="{FF2B5EF4-FFF2-40B4-BE49-F238E27FC236}">
                <a16:creationId xmlns:a16="http://schemas.microsoft.com/office/drawing/2014/main" id="{0E7FF718-3EE5-4499-A51F-818E62CF94E2}"/>
              </a:ext>
            </a:extLst>
          </p:cNvPr>
          <p:cNvSpPr txBox="1"/>
          <p:nvPr/>
        </p:nvSpPr>
        <p:spPr>
          <a:xfrm>
            <a:off x="7010400" y="899895"/>
            <a:ext cx="2667000" cy="2782813"/>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000" spc="-5" dirty="0">
                <a:uFill>
                  <a:solidFill>
                    <a:srgbClr val="000000"/>
                  </a:solidFill>
                </a:uFill>
                <a:latin typeface="Arial"/>
                <a:cs typeface="Arial"/>
              </a:rPr>
              <a:t>Host sends the packet to the  nearest router, which will be forwarded to the next router along the path until it reaches the destination.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A49-9E15-45D2-81B4-BC309ED7CC59}"/>
              </a:ext>
            </a:extLst>
          </p:cNvPr>
          <p:cNvSpPr>
            <a:spLocks noGrp="1"/>
          </p:cNvSpPr>
          <p:nvPr>
            <p:ph type="title"/>
          </p:nvPr>
        </p:nvSpPr>
        <p:spPr/>
        <p:txBody>
          <a:bodyPr/>
          <a:lstStyle/>
          <a:p>
            <a:r>
              <a:rPr lang="en-US" dirty="0"/>
              <a:t>Network provisioning</a:t>
            </a:r>
            <a:endParaRPr lang="en-IN" dirty="0"/>
          </a:p>
        </p:txBody>
      </p:sp>
      <p:sp>
        <p:nvSpPr>
          <p:cNvPr id="3" name="Text Placeholder 2">
            <a:extLst>
              <a:ext uri="{FF2B5EF4-FFF2-40B4-BE49-F238E27FC236}">
                <a16:creationId xmlns:a16="http://schemas.microsoft.com/office/drawing/2014/main" id="{86A71437-1AC5-4F9A-BEEE-092D48763B49}"/>
              </a:ext>
            </a:extLst>
          </p:cNvPr>
          <p:cNvSpPr>
            <a:spLocks noGrp="1"/>
          </p:cNvSpPr>
          <p:nvPr>
            <p:ph type="body" idx="1"/>
          </p:nvPr>
        </p:nvSpPr>
        <p:spPr>
          <a:xfrm>
            <a:off x="1133602" y="1548638"/>
            <a:ext cx="7791195" cy="4062651"/>
          </a:xfrm>
        </p:spPr>
        <p:txBody>
          <a:bodyPr/>
          <a:lstStyle/>
          <a:p>
            <a:pPr marL="342900" indent="-342900">
              <a:buFont typeface="Arial" panose="020B0604020202020204" pitchFamily="34" charset="0"/>
              <a:buChar char="•"/>
            </a:pPr>
            <a:r>
              <a:rPr lang="en-US" sz="4000" dirty="0"/>
              <a:t>Links and routers that are heavily utilized are upgraded at the earliest opportunity.</a:t>
            </a:r>
          </a:p>
          <a:p>
            <a:pPr marL="342900" indent="-342900">
              <a:buFont typeface="Arial" panose="020B0604020202020204" pitchFamily="34" charset="0"/>
              <a:buChar char="•"/>
            </a:pPr>
            <a:endParaRPr lang="en-US" sz="4000" dirty="0"/>
          </a:p>
          <a:p>
            <a:pPr marL="800100" lvl="1" indent="-342900">
              <a:buFont typeface="Arial" panose="020B0604020202020204" pitchFamily="34" charset="0"/>
              <a:buChar char="•"/>
            </a:pPr>
            <a:r>
              <a:rPr lang="en-US" sz="3200" dirty="0"/>
              <a:t>By considering short-term and long-term traffic trends.</a:t>
            </a:r>
          </a:p>
          <a:p>
            <a:pPr marL="342900" indent="-342900">
              <a:buFont typeface="Arial" panose="020B0604020202020204" pitchFamily="34" charset="0"/>
              <a:buChar char="•"/>
            </a:pPr>
            <a:endParaRPr lang="en-IN" sz="4000" dirty="0"/>
          </a:p>
        </p:txBody>
      </p:sp>
    </p:spTree>
    <p:extLst>
      <p:ext uri="{BB962C8B-B14F-4D97-AF65-F5344CB8AC3E}">
        <p14:creationId xmlns:p14="http://schemas.microsoft.com/office/powerpoint/2010/main" val="2898095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5430" y="357291"/>
            <a:ext cx="4447540" cy="574040"/>
          </a:xfrm>
          <a:prstGeom prst="rect">
            <a:avLst/>
          </a:prstGeom>
        </p:spPr>
        <p:txBody>
          <a:bodyPr vert="horz" wrap="square" lIns="0" tIns="12700" rIns="0" bIns="0" rtlCol="0">
            <a:spAutoFit/>
          </a:bodyPr>
          <a:lstStyle/>
          <a:p>
            <a:pPr marL="12700">
              <a:lnSpc>
                <a:spcPct val="100000"/>
              </a:lnSpc>
              <a:spcBef>
                <a:spcPts val="100"/>
              </a:spcBef>
            </a:pPr>
            <a:r>
              <a:rPr dirty="0"/>
              <a:t>Traffic-Aware</a:t>
            </a:r>
            <a:r>
              <a:rPr spc="-110" dirty="0"/>
              <a:t> </a:t>
            </a:r>
            <a:r>
              <a:rPr dirty="0"/>
              <a:t>Routing</a:t>
            </a:r>
          </a:p>
        </p:txBody>
      </p:sp>
      <p:sp>
        <p:nvSpPr>
          <p:cNvPr id="3" name="object 3"/>
          <p:cNvSpPr txBox="1"/>
          <p:nvPr/>
        </p:nvSpPr>
        <p:spPr>
          <a:xfrm>
            <a:off x="381000" y="1031811"/>
            <a:ext cx="9296400" cy="298286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spc="-5" dirty="0">
                <a:latin typeface="Arial"/>
                <a:cs typeface="Arial"/>
              </a:rPr>
              <a:t>Choose routes depending on traffic, not just</a:t>
            </a:r>
            <a:r>
              <a:rPr sz="2400" spc="-15" dirty="0">
                <a:latin typeface="Arial"/>
                <a:cs typeface="Arial"/>
              </a:rPr>
              <a:t> </a:t>
            </a:r>
            <a:r>
              <a:rPr sz="2400" spc="-5" dirty="0">
                <a:latin typeface="Arial"/>
                <a:cs typeface="Arial"/>
              </a:rPr>
              <a:t>topology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Link weight is a function of the link bandwidth, propagation delay, measured load (average queuing delay)</a:t>
            </a: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Routing tables are updated accordingly.</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E.g., use </a:t>
            </a:r>
            <a:r>
              <a:rPr sz="2400" i="1" dirty="0">
                <a:latin typeface="Arial"/>
                <a:cs typeface="Arial"/>
              </a:rPr>
              <a:t>EI </a:t>
            </a:r>
            <a:r>
              <a:rPr sz="2400" spc="-5" dirty="0">
                <a:latin typeface="Arial"/>
                <a:cs typeface="Arial"/>
              </a:rPr>
              <a:t>for West-to-East traffic </a:t>
            </a:r>
            <a:r>
              <a:rPr sz="2400" dirty="0">
                <a:latin typeface="Arial"/>
                <a:cs typeface="Arial"/>
              </a:rPr>
              <a:t>if </a:t>
            </a:r>
            <a:r>
              <a:rPr sz="2400" i="1" dirty="0">
                <a:latin typeface="Arial"/>
                <a:cs typeface="Arial"/>
              </a:rPr>
              <a:t>CF </a:t>
            </a:r>
            <a:r>
              <a:rPr sz="2400" dirty="0">
                <a:latin typeface="Arial"/>
                <a:cs typeface="Arial"/>
              </a:rPr>
              <a:t>is</a:t>
            </a:r>
            <a:r>
              <a:rPr sz="2400" spc="-95" dirty="0">
                <a:latin typeface="Arial"/>
                <a:cs typeface="Arial"/>
              </a:rPr>
              <a:t> </a:t>
            </a:r>
            <a:r>
              <a:rPr sz="2400" spc="-5" dirty="0">
                <a:latin typeface="Arial"/>
                <a:cs typeface="Arial"/>
              </a:rPr>
              <a:t>loaded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a:t>
            </a:r>
            <a:r>
              <a:rPr lang="en-US" sz="2400" spc="-5" dirty="0" err="1">
                <a:latin typeface="Arial"/>
                <a:cs typeface="Arial"/>
              </a:rPr>
              <a:t>ve</a:t>
            </a:r>
            <a:r>
              <a:rPr lang="en-US" sz="2400" spc="-5" dirty="0">
                <a:latin typeface="Arial"/>
                <a:cs typeface="Arial"/>
              </a:rPr>
              <a:t>: routing tables may oscillate wildly leading to erratic routing and other problems</a:t>
            </a:r>
            <a:endParaRPr sz="2400" dirty="0">
              <a:latin typeface="Arial"/>
              <a:cs typeface="Arial"/>
            </a:endParaRPr>
          </a:p>
        </p:txBody>
      </p:sp>
      <p:grpSp>
        <p:nvGrpSpPr>
          <p:cNvPr id="4" name="object 4"/>
          <p:cNvGrpSpPr/>
          <p:nvPr/>
        </p:nvGrpSpPr>
        <p:grpSpPr>
          <a:xfrm>
            <a:off x="1899920" y="4572000"/>
            <a:ext cx="6258560" cy="2459990"/>
            <a:chOff x="1912620" y="3318509"/>
            <a:chExt cx="6258560" cy="3298190"/>
          </a:xfrm>
        </p:grpSpPr>
        <p:pic>
          <p:nvPicPr>
            <p:cNvPr id="5" name="object 5"/>
            <p:cNvPicPr/>
            <p:nvPr/>
          </p:nvPicPr>
          <p:blipFill>
            <a:blip r:embed="rId2" cstate="print"/>
            <a:stretch>
              <a:fillRect/>
            </a:stretch>
          </p:blipFill>
          <p:spPr>
            <a:xfrm>
              <a:off x="1912620" y="3318509"/>
              <a:ext cx="6258305" cy="2034539"/>
            </a:xfrm>
            <a:prstGeom prst="rect">
              <a:avLst/>
            </a:prstGeom>
          </p:spPr>
        </p:pic>
        <p:sp>
          <p:nvSpPr>
            <p:cNvPr id="6" name="object 6"/>
            <p:cNvSpPr/>
            <p:nvPr/>
          </p:nvSpPr>
          <p:spPr>
            <a:xfrm>
              <a:off x="4379976" y="4471820"/>
              <a:ext cx="1314450" cy="342900"/>
            </a:xfrm>
            <a:custGeom>
              <a:avLst/>
              <a:gdLst/>
              <a:ahLst/>
              <a:cxnLst/>
              <a:rect l="l" t="t" r="r" b="b"/>
              <a:pathLst>
                <a:path w="1314450" h="342900">
                  <a:moveTo>
                    <a:pt x="1163502" y="172253"/>
                  </a:moveTo>
                  <a:lnTo>
                    <a:pt x="1098285" y="133516"/>
                  </a:lnTo>
                  <a:lnTo>
                    <a:pt x="762" y="126087"/>
                  </a:lnTo>
                  <a:lnTo>
                    <a:pt x="0" y="202287"/>
                  </a:lnTo>
                  <a:lnTo>
                    <a:pt x="1098319" y="209717"/>
                  </a:lnTo>
                  <a:lnTo>
                    <a:pt x="1163502" y="172253"/>
                  </a:lnTo>
                  <a:close/>
                </a:path>
                <a:path w="1314450" h="342900">
                  <a:moveTo>
                    <a:pt x="1239012" y="216783"/>
                  </a:moveTo>
                  <a:lnTo>
                    <a:pt x="1239012" y="210669"/>
                  </a:lnTo>
                  <a:lnTo>
                    <a:pt x="1098319" y="209717"/>
                  </a:lnTo>
                  <a:lnTo>
                    <a:pt x="990600" y="271629"/>
                  </a:lnTo>
                  <a:lnTo>
                    <a:pt x="979229" y="281654"/>
                  </a:lnTo>
                  <a:lnTo>
                    <a:pt x="972788" y="294679"/>
                  </a:lnTo>
                  <a:lnTo>
                    <a:pt x="971633" y="309133"/>
                  </a:lnTo>
                  <a:lnTo>
                    <a:pt x="976122" y="323445"/>
                  </a:lnTo>
                  <a:lnTo>
                    <a:pt x="986266" y="334815"/>
                  </a:lnTo>
                  <a:lnTo>
                    <a:pt x="999553" y="341256"/>
                  </a:lnTo>
                  <a:lnTo>
                    <a:pt x="1014269" y="342411"/>
                  </a:lnTo>
                  <a:lnTo>
                    <a:pt x="1028700" y="337923"/>
                  </a:lnTo>
                  <a:lnTo>
                    <a:pt x="1239012" y="216783"/>
                  </a:lnTo>
                  <a:close/>
                </a:path>
                <a:path w="1314450" h="342900">
                  <a:moveTo>
                    <a:pt x="1314450" y="173331"/>
                  </a:moveTo>
                  <a:lnTo>
                    <a:pt x="1030986" y="4929"/>
                  </a:lnTo>
                  <a:lnTo>
                    <a:pt x="1016555" y="0"/>
                  </a:lnTo>
                  <a:lnTo>
                    <a:pt x="1001839" y="928"/>
                  </a:lnTo>
                  <a:lnTo>
                    <a:pt x="988552" y="7286"/>
                  </a:lnTo>
                  <a:lnTo>
                    <a:pt x="978408" y="18645"/>
                  </a:lnTo>
                  <a:lnTo>
                    <a:pt x="973478" y="32956"/>
                  </a:lnTo>
                  <a:lnTo>
                    <a:pt x="974407" y="47410"/>
                  </a:lnTo>
                  <a:lnTo>
                    <a:pt x="980765" y="60436"/>
                  </a:lnTo>
                  <a:lnTo>
                    <a:pt x="992124" y="70461"/>
                  </a:lnTo>
                  <a:lnTo>
                    <a:pt x="1098285" y="133516"/>
                  </a:lnTo>
                  <a:lnTo>
                    <a:pt x="1239012" y="134469"/>
                  </a:lnTo>
                  <a:lnTo>
                    <a:pt x="1239012" y="216783"/>
                  </a:lnTo>
                  <a:lnTo>
                    <a:pt x="1314450" y="173331"/>
                  </a:lnTo>
                  <a:close/>
                </a:path>
                <a:path w="1314450" h="342900">
                  <a:moveTo>
                    <a:pt x="1239012" y="210669"/>
                  </a:moveTo>
                  <a:lnTo>
                    <a:pt x="1239012" y="134469"/>
                  </a:lnTo>
                  <a:lnTo>
                    <a:pt x="1098285" y="133516"/>
                  </a:lnTo>
                  <a:lnTo>
                    <a:pt x="1163502" y="172253"/>
                  </a:lnTo>
                  <a:lnTo>
                    <a:pt x="1219962" y="139803"/>
                  </a:lnTo>
                  <a:lnTo>
                    <a:pt x="1219962" y="210540"/>
                  </a:lnTo>
                  <a:lnTo>
                    <a:pt x="1239012" y="210669"/>
                  </a:lnTo>
                  <a:close/>
                </a:path>
                <a:path w="1314450" h="342900">
                  <a:moveTo>
                    <a:pt x="1219962" y="210540"/>
                  </a:moveTo>
                  <a:lnTo>
                    <a:pt x="1219962" y="139803"/>
                  </a:lnTo>
                  <a:lnTo>
                    <a:pt x="1219200" y="205335"/>
                  </a:lnTo>
                  <a:lnTo>
                    <a:pt x="1163502" y="172253"/>
                  </a:lnTo>
                  <a:lnTo>
                    <a:pt x="1098319" y="209717"/>
                  </a:lnTo>
                  <a:lnTo>
                    <a:pt x="1219962" y="210540"/>
                  </a:lnTo>
                  <a:close/>
                </a:path>
                <a:path w="1314450" h="342900">
                  <a:moveTo>
                    <a:pt x="1219962" y="139803"/>
                  </a:moveTo>
                  <a:lnTo>
                    <a:pt x="1163502" y="172253"/>
                  </a:lnTo>
                  <a:lnTo>
                    <a:pt x="1219200" y="205335"/>
                  </a:lnTo>
                  <a:lnTo>
                    <a:pt x="1219962" y="139803"/>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2072861" y="5353049"/>
              <a:ext cx="5937823" cy="979170"/>
            </a:xfrm>
            <a:prstGeom prst="rect">
              <a:avLst/>
            </a:prstGeom>
          </p:spPr>
        </p:pic>
        <p:sp>
          <p:nvSpPr>
            <p:cNvPr id="8" name="object 8"/>
            <p:cNvSpPr/>
            <p:nvPr/>
          </p:nvSpPr>
          <p:spPr>
            <a:xfrm>
              <a:off x="4392930" y="5641847"/>
              <a:ext cx="1256030" cy="170815"/>
            </a:xfrm>
            <a:custGeom>
              <a:avLst/>
              <a:gdLst/>
              <a:ahLst/>
              <a:cxnLst/>
              <a:rect l="l" t="t" r="r" b="b"/>
              <a:pathLst>
                <a:path w="1256029" h="170814">
                  <a:moveTo>
                    <a:pt x="1218344" y="121100"/>
                  </a:moveTo>
                  <a:lnTo>
                    <a:pt x="1203146" y="110381"/>
                  </a:lnTo>
                  <a:lnTo>
                    <a:pt x="2286" y="0"/>
                  </a:lnTo>
                  <a:lnTo>
                    <a:pt x="0" y="19050"/>
                  </a:lnTo>
                  <a:lnTo>
                    <a:pt x="1200674" y="129346"/>
                  </a:lnTo>
                  <a:lnTo>
                    <a:pt x="1218344" y="121100"/>
                  </a:lnTo>
                  <a:close/>
                </a:path>
                <a:path w="1256029" h="170814">
                  <a:moveTo>
                    <a:pt x="1237488" y="132691"/>
                  </a:moveTo>
                  <a:lnTo>
                    <a:pt x="1237488" y="113537"/>
                  </a:lnTo>
                  <a:lnTo>
                    <a:pt x="1235964" y="132587"/>
                  </a:lnTo>
                  <a:lnTo>
                    <a:pt x="1200674" y="129346"/>
                  </a:lnTo>
                  <a:lnTo>
                    <a:pt x="1152906" y="151637"/>
                  </a:lnTo>
                  <a:lnTo>
                    <a:pt x="1148334" y="153923"/>
                  </a:lnTo>
                  <a:lnTo>
                    <a:pt x="1146048" y="159257"/>
                  </a:lnTo>
                  <a:lnTo>
                    <a:pt x="1148334" y="163829"/>
                  </a:lnTo>
                  <a:lnTo>
                    <a:pt x="1150620" y="169163"/>
                  </a:lnTo>
                  <a:lnTo>
                    <a:pt x="1155954" y="170687"/>
                  </a:lnTo>
                  <a:lnTo>
                    <a:pt x="1160526" y="168401"/>
                  </a:lnTo>
                  <a:lnTo>
                    <a:pt x="1237488" y="132691"/>
                  </a:lnTo>
                  <a:close/>
                </a:path>
                <a:path w="1256029" h="170814">
                  <a:moveTo>
                    <a:pt x="1255776" y="124205"/>
                  </a:moveTo>
                  <a:lnTo>
                    <a:pt x="1170432" y="64007"/>
                  </a:lnTo>
                  <a:lnTo>
                    <a:pt x="1165860" y="60959"/>
                  </a:lnTo>
                  <a:lnTo>
                    <a:pt x="1160526" y="61721"/>
                  </a:lnTo>
                  <a:lnTo>
                    <a:pt x="1157478" y="66293"/>
                  </a:lnTo>
                  <a:lnTo>
                    <a:pt x="1154430" y="70103"/>
                  </a:lnTo>
                  <a:lnTo>
                    <a:pt x="1155192" y="76199"/>
                  </a:lnTo>
                  <a:lnTo>
                    <a:pt x="1159002" y="79247"/>
                  </a:lnTo>
                  <a:lnTo>
                    <a:pt x="1203146" y="110381"/>
                  </a:lnTo>
                  <a:lnTo>
                    <a:pt x="1237488" y="113537"/>
                  </a:lnTo>
                  <a:lnTo>
                    <a:pt x="1237488" y="132691"/>
                  </a:lnTo>
                  <a:lnTo>
                    <a:pt x="1255776" y="124205"/>
                  </a:lnTo>
                  <a:close/>
                </a:path>
                <a:path w="1256029" h="170814">
                  <a:moveTo>
                    <a:pt x="1232916" y="132308"/>
                  </a:moveTo>
                  <a:lnTo>
                    <a:pt x="1232916" y="114299"/>
                  </a:lnTo>
                  <a:lnTo>
                    <a:pt x="1231392" y="130301"/>
                  </a:lnTo>
                  <a:lnTo>
                    <a:pt x="1218344" y="121100"/>
                  </a:lnTo>
                  <a:lnTo>
                    <a:pt x="1200674" y="129346"/>
                  </a:lnTo>
                  <a:lnTo>
                    <a:pt x="1232916" y="132308"/>
                  </a:lnTo>
                  <a:close/>
                </a:path>
                <a:path w="1256029" h="170814">
                  <a:moveTo>
                    <a:pt x="1237488" y="113537"/>
                  </a:moveTo>
                  <a:lnTo>
                    <a:pt x="1203146" y="110381"/>
                  </a:lnTo>
                  <a:lnTo>
                    <a:pt x="1218344" y="121100"/>
                  </a:lnTo>
                  <a:lnTo>
                    <a:pt x="1232916" y="114299"/>
                  </a:lnTo>
                  <a:lnTo>
                    <a:pt x="1232916" y="132308"/>
                  </a:lnTo>
                  <a:lnTo>
                    <a:pt x="1235964" y="132587"/>
                  </a:lnTo>
                  <a:lnTo>
                    <a:pt x="1237488" y="113537"/>
                  </a:lnTo>
                  <a:close/>
                </a:path>
                <a:path w="1256029" h="170814">
                  <a:moveTo>
                    <a:pt x="1232916" y="114299"/>
                  </a:moveTo>
                  <a:lnTo>
                    <a:pt x="1218344" y="121100"/>
                  </a:lnTo>
                  <a:lnTo>
                    <a:pt x="1231392" y="130301"/>
                  </a:lnTo>
                  <a:lnTo>
                    <a:pt x="1232916" y="114299"/>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2206395" y="6332219"/>
              <a:ext cx="5510514" cy="284289"/>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173420"/>
            <a:ext cx="8915399" cy="614783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spc="-5" dirty="0">
                <a:latin typeface="Arial"/>
                <a:cs typeface="Arial"/>
              </a:rPr>
              <a:t>Idea: do not set up a new virtual circuit unless the network can carry the added traffic without becoming congested.</a:t>
            </a:r>
          </a:p>
          <a:p>
            <a:pPr marL="812800" marR="5080" lvl="1" indent="-342900">
              <a:spcBef>
                <a:spcPts val="100"/>
              </a:spcBef>
              <a:buFont typeface="Arial" panose="020B0604020202020204" pitchFamily="34" charset="0"/>
              <a:buChar char="•"/>
            </a:pPr>
            <a:r>
              <a:rPr lang="en-US" sz="2400" spc="-5" dirty="0">
                <a:latin typeface="Arial"/>
                <a:cs typeface="Arial"/>
              </a:rPr>
              <a:t>Attempt to set up a virtual circuit may fail.</a:t>
            </a:r>
          </a:p>
          <a:p>
            <a:pPr marL="812800" marR="5080" lvl="1" indent="-342900">
              <a:spcBef>
                <a:spcPts val="100"/>
              </a:spcBef>
              <a:buFont typeface="Arial" panose="020B0604020202020204" pitchFamily="34" charset="0"/>
              <a:buChar char="•"/>
            </a:pPr>
            <a:r>
              <a:rPr lang="en-US" sz="2400" spc="-5" dirty="0">
                <a:latin typeface="Arial"/>
                <a:cs typeface="Arial"/>
              </a:rPr>
              <a:t>Example: telephone system</a:t>
            </a:r>
          </a:p>
          <a:p>
            <a:pPr marL="355600" marR="5080" indent="-342900">
              <a:spcBef>
                <a:spcPts val="100"/>
              </a:spcBef>
              <a:buFont typeface="Arial" panose="020B0604020202020204" pitchFamily="34" charset="0"/>
              <a:buChar char="•"/>
            </a:pPr>
            <a:r>
              <a:rPr lang="en-US" sz="2800" spc="-5" dirty="0">
                <a:latin typeface="Arial"/>
                <a:cs typeface="Arial"/>
              </a:rPr>
              <a:t>Issue is  handling </a:t>
            </a:r>
            <a:r>
              <a:rPr lang="en-US" sz="2800" b="1" spc="-5" dirty="0" err="1">
                <a:latin typeface="Arial"/>
                <a:cs typeface="Arial"/>
              </a:rPr>
              <a:t>bursty</a:t>
            </a:r>
            <a:r>
              <a:rPr lang="en-US" sz="2800" b="1" spc="-5" dirty="0">
                <a:latin typeface="Arial"/>
                <a:cs typeface="Arial"/>
              </a:rPr>
              <a:t> traffic</a:t>
            </a:r>
          </a:p>
          <a:p>
            <a:pPr marL="812800" marR="5080" lvl="1" indent="-342900">
              <a:spcBef>
                <a:spcPts val="100"/>
              </a:spcBef>
              <a:buFont typeface="Arial" panose="020B0604020202020204" pitchFamily="34" charset="0"/>
              <a:buChar char="•"/>
            </a:pPr>
            <a:r>
              <a:rPr lang="en-US" sz="2400" spc="-5" dirty="0">
                <a:latin typeface="Arial"/>
                <a:cs typeface="Arial"/>
              </a:rPr>
              <a:t>Video is easy to handle</a:t>
            </a:r>
          </a:p>
          <a:p>
            <a:pPr marL="812800" marR="5080" lvl="1" indent="-342900">
              <a:spcBef>
                <a:spcPts val="100"/>
              </a:spcBef>
              <a:buFont typeface="Arial" panose="020B0604020202020204" pitchFamily="34" charset="0"/>
              <a:buChar char="•"/>
            </a:pPr>
            <a:r>
              <a:rPr lang="en-US" sz="2400" spc="-5" dirty="0">
                <a:latin typeface="Arial"/>
                <a:cs typeface="Arial"/>
              </a:rPr>
              <a:t>Traffic due to web browsing is very </a:t>
            </a:r>
            <a:r>
              <a:rPr lang="en-US" sz="2400" spc="-5" dirty="0" err="1">
                <a:latin typeface="Arial"/>
                <a:cs typeface="Arial"/>
              </a:rPr>
              <a:t>bursty</a:t>
            </a:r>
            <a:endParaRPr lang="en-US" sz="2400" spc="-5" dirty="0">
              <a:latin typeface="Arial"/>
              <a:cs typeface="Arial"/>
            </a:endParaRPr>
          </a:p>
          <a:p>
            <a:pPr marL="355600" marR="5080" indent="-342900">
              <a:spcBef>
                <a:spcPts val="100"/>
              </a:spcBef>
              <a:buFont typeface="Arial" panose="020B0604020202020204" pitchFamily="34" charset="0"/>
              <a:buChar char="•"/>
            </a:pPr>
            <a:r>
              <a:rPr lang="en-US" sz="2800" spc="-5" dirty="0">
                <a:latin typeface="Arial"/>
                <a:cs typeface="Arial"/>
              </a:rPr>
              <a:t>Admission control can be combined with traffic ware routing</a:t>
            </a:r>
          </a:p>
          <a:p>
            <a:pPr marL="355600" marR="5080" indent="-342900">
              <a:spcBef>
                <a:spcPts val="100"/>
              </a:spcBef>
              <a:buFont typeface="Arial" panose="020B0604020202020204" pitchFamily="34" charset="0"/>
              <a:buChar char="•"/>
            </a:pPr>
            <a:r>
              <a:rPr lang="en-US" sz="2800" spc="-5" dirty="0">
                <a:latin typeface="Arial"/>
                <a:cs typeface="Arial"/>
              </a:rPr>
              <a:t>Redraw the network topology based on information about congested routers.</a:t>
            </a:r>
          </a:p>
          <a:p>
            <a:pPr marL="812800" marR="5080" lvl="1" indent="-342900">
              <a:spcBef>
                <a:spcPts val="100"/>
              </a:spcBef>
              <a:buFont typeface="Arial" panose="020B0604020202020204" pitchFamily="34" charset="0"/>
              <a:buChar char="•"/>
            </a:pPr>
            <a:r>
              <a:rPr lang="en-US" sz="2400" spc="-5" dirty="0">
                <a:latin typeface="Arial"/>
                <a:cs typeface="Arial"/>
              </a:rPr>
              <a:t>For example, normally connection between router A and B passes through one of the congested routers. Based on the information, we can redraw the network.</a:t>
            </a:r>
          </a:p>
        </p:txBody>
      </p:sp>
    </p:spTree>
    <p:extLst>
      <p:ext uri="{BB962C8B-B14F-4D97-AF65-F5344CB8AC3E}">
        <p14:creationId xmlns:p14="http://schemas.microsoft.com/office/powerpoint/2010/main" val="4265081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982" y="374235"/>
            <a:ext cx="3734435" cy="574040"/>
          </a:xfrm>
          <a:prstGeom prst="rect">
            <a:avLst/>
          </a:prstGeom>
        </p:spPr>
        <p:txBody>
          <a:bodyPr vert="horz" wrap="square" lIns="0" tIns="12700" rIns="0" bIns="0" rtlCol="0">
            <a:spAutoFit/>
          </a:bodyPr>
          <a:lstStyle/>
          <a:p>
            <a:pPr marL="12700">
              <a:lnSpc>
                <a:spcPct val="100000"/>
              </a:lnSpc>
              <a:spcBef>
                <a:spcPts val="100"/>
              </a:spcBef>
            </a:pPr>
            <a:r>
              <a:rPr dirty="0"/>
              <a:t>Admission</a:t>
            </a:r>
            <a:r>
              <a:rPr spc="-11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0599" y="1173420"/>
            <a:ext cx="7777480"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allows </a:t>
            </a:r>
            <a:r>
              <a:rPr sz="2400" dirty="0">
                <a:latin typeface="Arial"/>
                <a:cs typeface="Arial"/>
              </a:rPr>
              <a:t>a </a:t>
            </a:r>
            <a:r>
              <a:rPr sz="2400" spc="-5" dirty="0">
                <a:latin typeface="Arial"/>
                <a:cs typeface="Arial"/>
              </a:rPr>
              <a:t>new traffic load only if the  network has sufficient capacity, e.g., with virtual circuits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Can combine with looking for an uncongested</a:t>
            </a:r>
            <a:r>
              <a:rPr sz="2400" spc="15" dirty="0">
                <a:latin typeface="Arial"/>
                <a:cs typeface="Arial"/>
              </a:rPr>
              <a:t> </a:t>
            </a:r>
            <a:r>
              <a:rPr sz="2400" spc="-5" dirty="0">
                <a:latin typeface="Arial"/>
                <a:cs typeface="Arial"/>
              </a:rPr>
              <a:t>route</a:t>
            </a:r>
            <a:endParaRPr sz="2400" dirty="0">
              <a:latin typeface="Arial"/>
              <a:cs typeface="Arial"/>
            </a:endParaRPr>
          </a:p>
        </p:txBody>
      </p:sp>
      <p:pic>
        <p:nvPicPr>
          <p:cNvPr id="5" name="object 5"/>
          <p:cNvPicPr/>
          <p:nvPr/>
        </p:nvPicPr>
        <p:blipFill>
          <a:blip r:embed="rId2" cstate="print"/>
          <a:stretch>
            <a:fillRect/>
          </a:stretch>
        </p:blipFill>
        <p:spPr>
          <a:xfrm>
            <a:off x="990598" y="2904997"/>
            <a:ext cx="8077200" cy="2588514"/>
          </a:xfrm>
          <a:prstGeom prst="rect">
            <a:avLst/>
          </a:prstGeom>
        </p:spPr>
      </p:pic>
      <p:sp>
        <p:nvSpPr>
          <p:cNvPr id="6" name="object 6"/>
          <p:cNvSpPr txBox="1"/>
          <p:nvPr/>
        </p:nvSpPr>
        <p:spPr>
          <a:xfrm>
            <a:off x="2154427" y="6031483"/>
            <a:ext cx="1955164" cy="574040"/>
          </a:xfrm>
          <a:prstGeom prst="rect">
            <a:avLst/>
          </a:prstGeom>
        </p:spPr>
        <p:txBody>
          <a:bodyPr vert="horz" wrap="square" lIns="0" tIns="12700" rIns="0" bIns="0" rtlCol="0">
            <a:spAutoFit/>
          </a:bodyPr>
          <a:lstStyle/>
          <a:p>
            <a:pPr marL="106680" marR="5080" indent="-94615">
              <a:lnSpc>
                <a:spcPct val="100000"/>
              </a:lnSpc>
              <a:spcBef>
                <a:spcPts val="100"/>
              </a:spcBef>
            </a:pPr>
            <a:r>
              <a:rPr sz="1800" dirty="0">
                <a:solidFill>
                  <a:srgbClr val="FF2BD8"/>
                </a:solidFill>
                <a:latin typeface="Arial"/>
                <a:cs typeface="Arial"/>
              </a:rPr>
              <a:t>Network with</a:t>
            </a:r>
            <a:r>
              <a:rPr sz="1800" spc="-120" dirty="0">
                <a:solidFill>
                  <a:srgbClr val="FF2BD8"/>
                </a:solidFill>
                <a:latin typeface="Arial"/>
                <a:cs typeface="Arial"/>
              </a:rPr>
              <a:t> </a:t>
            </a:r>
            <a:r>
              <a:rPr sz="1800" dirty="0">
                <a:solidFill>
                  <a:srgbClr val="FF2BD8"/>
                </a:solidFill>
                <a:latin typeface="Arial"/>
                <a:cs typeface="Arial"/>
              </a:rPr>
              <a:t>some  congested</a:t>
            </a:r>
            <a:r>
              <a:rPr sz="1800" spc="-55" dirty="0">
                <a:solidFill>
                  <a:srgbClr val="FF2BD8"/>
                </a:solidFill>
                <a:latin typeface="Arial"/>
                <a:cs typeface="Arial"/>
              </a:rPr>
              <a:t> </a:t>
            </a:r>
            <a:r>
              <a:rPr sz="1800" dirty="0">
                <a:solidFill>
                  <a:srgbClr val="FF2BD8"/>
                </a:solidFill>
                <a:latin typeface="Arial"/>
                <a:cs typeface="Arial"/>
              </a:rPr>
              <a:t>nodes</a:t>
            </a:r>
            <a:endParaRPr sz="1800" dirty="0">
              <a:latin typeface="Arial"/>
              <a:cs typeface="Arial"/>
            </a:endParaRPr>
          </a:p>
        </p:txBody>
      </p:sp>
      <p:sp>
        <p:nvSpPr>
          <p:cNvPr id="7" name="object 7"/>
          <p:cNvSpPr txBox="1"/>
          <p:nvPr/>
        </p:nvSpPr>
        <p:spPr>
          <a:xfrm>
            <a:off x="5648197" y="6026148"/>
            <a:ext cx="2858770" cy="574040"/>
          </a:xfrm>
          <a:prstGeom prst="rect">
            <a:avLst/>
          </a:prstGeom>
        </p:spPr>
        <p:txBody>
          <a:bodyPr vert="horz" wrap="square" lIns="0" tIns="12700" rIns="0" bIns="0" rtlCol="0">
            <a:spAutoFit/>
          </a:bodyPr>
          <a:lstStyle/>
          <a:p>
            <a:pPr marL="12700" marR="5080" indent="139700">
              <a:lnSpc>
                <a:spcPct val="100000"/>
              </a:lnSpc>
              <a:spcBef>
                <a:spcPts val="100"/>
              </a:spcBef>
            </a:pPr>
            <a:r>
              <a:rPr sz="1800" dirty="0">
                <a:solidFill>
                  <a:srgbClr val="FF2BD8"/>
                </a:solidFill>
                <a:latin typeface="Arial"/>
                <a:cs typeface="Arial"/>
              </a:rPr>
              <a:t>Uncongested portion and  route </a:t>
            </a:r>
            <a:r>
              <a:rPr sz="1800" i="1" spc="-5" dirty="0">
                <a:solidFill>
                  <a:srgbClr val="FF2BD8"/>
                </a:solidFill>
                <a:latin typeface="Arial"/>
                <a:cs typeface="Arial"/>
              </a:rPr>
              <a:t>AB </a:t>
            </a:r>
            <a:r>
              <a:rPr sz="1800" dirty="0">
                <a:solidFill>
                  <a:srgbClr val="FF2BD8"/>
                </a:solidFill>
                <a:latin typeface="Arial"/>
                <a:cs typeface="Arial"/>
              </a:rPr>
              <a:t>around</a:t>
            </a:r>
            <a:r>
              <a:rPr sz="1800" spc="-114" dirty="0">
                <a:solidFill>
                  <a:srgbClr val="FF2BD8"/>
                </a:solidFill>
                <a:latin typeface="Arial"/>
                <a:cs typeface="Arial"/>
              </a:rPr>
              <a:t> </a:t>
            </a:r>
            <a:r>
              <a:rPr sz="1800" dirty="0">
                <a:solidFill>
                  <a:srgbClr val="FF2BD8"/>
                </a:solidFill>
                <a:latin typeface="Arial"/>
                <a:cs typeface="Arial"/>
              </a:rPr>
              <a:t>congestion</a:t>
            </a:r>
            <a:endParaRPr sz="18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3912" y="172784"/>
            <a:ext cx="3330575" cy="574040"/>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590161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When the congestion is imminent, network should tell the senders to throttle back their transmissions and slow down.</a:t>
            </a:r>
          </a:p>
          <a:p>
            <a:pPr marL="355600" indent="-342900">
              <a:lnSpc>
                <a:spcPct val="100000"/>
              </a:lnSpc>
              <a:spcBef>
                <a:spcPts val="700"/>
              </a:spcBef>
              <a:buFont typeface="Arial" panose="020B0604020202020204" pitchFamily="34" charset="0"/>
              <a:buChar char="•"/>
            </a:pPr>
            <a:r>
              <a:rPr lang="en-US" sz="2400" spc="-5" dirty="0">
                <a:latin typeface="Arial"/>
                <a:cs typeface="Arial"/>
              </a:rPr>
              <a:t>Congestion avoidance</a:t>
            </a:r>
          </a:p>
          <a:p>
            <a:pPr marL="812800" lvl="1" indent="-342900">
              <a:spcBef>
                <a:spcPts val="700"/>
              </a:spcBef>
              <a:buFont typeface="Arial" panose="020B0604020202020204" pitchFamily="34" charset="0"/>
              <a:buChar char="•"/>
            </a:pPr>
            <a:r>
              <a:rPr sz="2400" spc="-5" dirty="0">
                <a:latin typeface="Arial"/>
                <a:cs typeface="Arial"/>
              </a:rPr>
              <a:t>Congested routers signal hosts to slow down</a:t>
            </a:r>
            <a:r>
              <a:rPr sz="2400" spc="25" dirty="0">
                <a:latin typeface="Arial"/>
                <a:cs typeface="Arial"/>
              </a:rPr>
              <a:t> </a:t>
            </a:r>
            <a:r>
              <a:rPr sz="2400" spc="-5" dirty="0">
                <a:latin typeface="Arial"/>
                <a:cs typeface="Arial"/>
              </a:rPr>
              <a:t>traffic</a:t>
            </a:r>
            <a:r>
              <a:rPr lang="en-US" sz="2400" dirty="0">
                <a:latin typeface="Arial"/>
                <a:cs typeface="Arial"/>
              </a:rPr>
              <a:t> for </a:t>
            </a:r>
            <a:r>
              <a:rPr lang="en-US" sz="2400" spc="-5" dirty="0">
                <a:latin typeface="Arial"/>
                <a:cs typeface="Arial"/>
              </a:rPr>
              <a:t>Datagram networks and virtual circuit networks.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Two problems have to be solved for each approach</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First:  router must determine when congestion is approaching, before it has arrived.</a:t>
            </a:r>
          </a:p>
          <a:p>
            <a:pPr marL="927100" marR="345440" lvl="1" indent="-457200">
              <a:spcBef>
                <a:spcPts val="600"/>
              </a:spcBef>
              <a:buClr>
                <a:srgbClr val="0000FF"/>
              </a:buClr>
              <a:buChar char="•"/>
              <a:tabLst>
                <a:tab pos="469265" algn="l"/>
                <a:tab pos="469900" algn="l"/>
              </a:tabLst>
            </a:pPr>
            <a:r>
              <a:rPr lang="en-US" sz="2400" spc="-5" dirty="0">
                <a:latin typeface="Arial"/>
                <a:cs typeface="Arial"/>
              </a:rPr>
              <a:t>Queuing delay captures congestion experienced by packets</a:t>
            </a:r>
          </a:p>
          <a:p>
            <a:pPr marL="469900" marR="345440" indent="-457200">
              <a:lnSpc>
                <a:spcPct val="100000"/>
              </a:lnSpc>
              <a:spcBef>
                <a:spcPts val="600"/>
              </a:spcBef>
              <a:buClr>
                <a:srgbClr val="0000FF"/>
              </a:buClr>
              <a:buChar char="•"/>
              <a:tabLst>
                <a:tab pos="469265" algn="l"/>
                <a:tab pos="469900" algn="l"/>
              </a:tabLst>
            </a:pPr>
            <a:r>
              <a:rPr lang="en-US" sz="2400" spc="-5" dirty="0">
                <a:latin typeface="Arial"/>
                <a:cs typeface="Arial"/>
              </a:rPr>
              <a:t>Second:  routers must send timely feedback to the senders that are causing congestion.</a:t>
            </a:r>
          </a:p>
          <a:p>
            <a:pPr marL="927100" marR="345440" lvl="1" indent="-457200">
              <a:spcBef>
                <a:spcPts val="600"/>
              </a:spcBef>
              <a:buClr>
                <a:srgbClr val="0000FF"/>
              </a:buClr>
              <a:buChar char="•"/>
              <a:tabLst>
                <a:tab pos="469265" algn="l"/>
                <a:tab pos="469900" algn="l"/>
              </a:tabLst>
            </a:pPr>
            <a:r>
              <a:rPr sz="2400" spc="-5" dirty="0">
                <a:latin typeface="Arial"/>
                <a:cs typeface="Arial"/>
              </a:rPr>
              <a:t>ECN (Explicit Congestion Notification) marks  packets and receiver returns signal to</a:t>
            </a:r>
            <a:r>
              <a:rPr sz="2400" spc="5" dirty="0">
                <a:latin typeface="Arial"/>
                <a:cs typeface="Arial"/>
              </a:rPr>
              <a:t> </a:t>
            </a:r>
            <a:r>
              <a:rPr sz="2400" spc="-5" dirty="0">
                <a:latin typeface="Arial"/>
                <a:cs typeface="Arial"/>
              </a:rPr>
              <a:t>sen</a:t>
            </a:r>
            <a:r>
              <a:rPr lang="en-US" sz="2400" spc="-5" dirty="0">
                <a:latin typeface="Arial"/>
                <a:cs typeface="Arial"/>
              </a:rPr>
              <a:t>d</a:t>
            </a:r>
            <a:r>
              <a:rPr sz="2400" spc="-5" dirty="0">
                <a:latin typeface="Arial"/>
                <a:cs typeface="Arial"/>
              </a:rPr>
              <a:t>er</a:t>
            </a:r>
            <a:endParaRPr sz="24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dirty="0"/>
              <a:t>Traffic</a:t>
            </a:r>
            <a:r>
              <a:rPr spc="-105" dirty="0"/>
              <a:t> </a:t>
            </a:r>
            <a:r>
              <a:rPr dirty="0"/>
              <a:t>Throttling</a:t>
            </a:r>
            <a:r>
              <a:rPr lang="en-US" dirty="0"/>
              <a:t>: feedback mechanisms</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9134901" cy="404726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Choke packets</a:t>
            </a:r>
          </a:p>
          <a:p>
            <a:pPr marL="812800" lvl="1" indent="-342900">
              <a:spcBef>
                <a:spcPts val="700"/>
              </a:spcBef>
              <a:buFont typeface="Arial" panose="020B0604020202020204" pitchFamily="34" charset="0"/>
              <a:buChar char="•"/>
            </a:pPr>
            <a:r>
              <a:rPr lang="en-US" sz="2000" spc="-5" dirty="0">
                <a:latin typeface="Arial"/>
                <a:cs typeface="Arial"/>
              </a:rPr>
              <a:t>Router selects the congested packet and sends the choked packet back to source host.</a:t>
            </a:r>
          </a:p>
          <a:p>
            <a:pPr marL="812800" lvl="1" indent="-342900">
              <a:spcBef>
                <a:spcPts val="700"/>
              </a:spcBef>
              <a:buFont typeface="Arial" panose="020B0604020202020204" pitchFamily="34" charset="0"/>
              <a:buChar char="•"/>
            </a:pPr>
            <a:r>
              <a:rPr lang="en-US" sz="2000" spc="-5" dirty="0">
                <a:latin typeface="Arial"/>
                <a:cs typeface="Arial"/>
              </a:rPr>
              <a:t>When a source gets the choked packet, it is supposed to reduce the 50% of traffic.</a:t>
            </a:r>
            <a:endParaRPr lang="en-US" sz="2400" spc="-5" dirty="0">
              <a:latin typeface="Arial"/>
              <a:cs typeface="Arial"/>
            </a:endParaRPr>
          </a:p>
          <a:p>
            <a:pPr marL="355600" indent="-342900">
              <a:spcBef>
                <a:spcPts val="700"/>
              </a:spcBef>
              <a:buFont typeface="Arial" panose="020B0604020202020204" pitchFamily="34" charset="0"/>
              <a:buChar char="•"/>
            </a:pPr>
            <a:r>
              <a:rPr lang="en-US" sz="2400" spc="-5" dirty="0">
                <a:latin typeface="Arial"/>
                <a:cs typeface="Arial"/>
              </a:rPr>
              <a:t>Explicit congestion notification (ECN)</a:t>
            </a:r>
          </a:p>
          <a:p>
            <a:pPr marL="812800" lvl="1" indent="-342900">
              <a:spcBef>
                <a:spcPts val="700"/>
              </a:spcBef>
              <a:buFont typeface="Arial" panose="020B0604020202020204" pitchFamily="34" charset="0"/>
              <a:buChar char="•"/>
            </a:pPr>
            <a:r>
              <a:rPr lang="en-US" sz="2000" spc="-5" dirty="0">
                <a:latin typeface="Arial"/>
                <a:cs typeface="Arial"/>
              </a:rPr>
              <a:t>The router can tag any packet it forwards to signal that it is experiencing a congestion.</a:t>
            </a:r>
          </a:p>
          <a:p>
            <a:pPr marL="812800" lvl="1" indent="-342900">
              <a:spcBef>
                <a:spcPts val="700"/>
              </a:spcBef>
              <a:buFont typeface="Arial" panose="020B0604020202020204" pitchFamily="34" charset="0"/>
              <a:buChar char="•"/>
            </a:pPr>
            <a:r>
              <a:rPr lang="en-US" sz="2000" spc="-5" dirty="0">
                <a:latin typeface="Arial"/>
                <a:cs typeface="Arial"/>
              </a:rPr>
              <a:t>When a network delivers a packet, the received can inform the sender about congestion through   ack. message. The design is called Explicit Congestion Notification (ECN).</a:t>
            </a:r>
          </a:p>
        </p:txBody>
      </p:sp>
      <p:pic>
        <p:nvPicPr>
          <p:cNvPr id="5" name="object 5">
            <a:extLst>
              <a:ext uri="{FF2B5EF4-FFF2-40B4-BE49-F238E27FC236}">
                <a16:creationId xmlns:a16="http://schemas.microsoft.com/office/drawing/2014/main" id="{0EA22ED4-C2FB-44B3-8F1E-2E28A6EFA2E4}"/>
              </a:ext>
            </a:extLst>
          </p:cNvPr>
          <p:cNvPicPr/>
          <p:nvPr/>
        </p:nvPicPr>
        <p:blipFill>
          <a:blip r:embed="rId2" cstate="print"/>
          <a:stretch>
            <a:fillRect/>
          </a:stretch>
        </p:blipFill>
        <p:spPr>
          <a:xfrm>
            <a:off x="859536" y="5029200"/>
            <a:ext cx="8339328" cy="2743200"/>
          </a:xfrm>
          <a:prstGeom prst="rect">
            <a:avLst/>
          </a:prstGeom>
        </p:spPr>
      </p:pic>
    </p:spTree>
    <p:extLst>
      <p:ext uri="{BB962C8B-B14F-4D97-AF65-F5344CB8AC3E}">
        <p14:creationId xmlns:p14="http://schemas.microsoft.com/office/powerpoint/2010/main" val="1825753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8610600" cy="566822"/>
          </a:xfrm>
          <a:prstGeom prst="rect">
            <a:avLst/>
          </a:prstGeom>
        </p:spPr>
        <p:txBody>
          <a:bodyPr vert="horz" wrap="square" lIns="0" tIns="12700" rIns="0" bIns="0" rtlCol="0">
            <a:spAutoFit/>
          </a:bodyPr>
          <a:lstStyle/>
          <a:p>
            <a:pPr marL="12700">
              <a:lnSpc>
                <a:spcPct val="100000"/>
              </a:lnSpc>
              <a:spcBef>
                <a:spcPts val="100"/>
              </a:spcBef>
            </a:pPr>
            <a:r>
              <a:rPr lang="en-IN"/>
              <a:t>Traffic</a:t>
            </a:r>
            <a:r>
              <a:rPr lang="en-IN" spc="-105"/>
              <a:t> </a:t>
            </a:r>
            <a:r>
              <a:rPr lang="en-IN"/>
              <a:t>Throttling: feedback mechanisms</a:t>
            </a:r>
            <a:endParaRPr lang="en-IN"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6299" y="935392"/>
            <a:ext cx="4943901" cy="6560770"/>
          </a:xfrm>
          <a:prstGeom prst="rect">
            <a:avLst/>
          </a:prstGeom>
        </p:spPr>
        <p:txBody>
          <a:bodyPr vert="horz" wrap="square" lIns="0" tIns="88900" rIns="0" bIns="0" rtlCol="0">
            <a:spAutoFit/>
          </a:bodyPr>
          <a:lstStyle/>
          <a:p>
            <a:pPr marL="355600" indent="-342900">
              <a:spcBef>
                <a:spcPts val="7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With ECN method, many new packets may be transmitted after the congestion.</a:t>
            </a:r>
          </a:p>
          <a:p>
            <a:pPr marL="355600" indent="-342900">
              <a:spcBef>
                <a:spcPts val="700"/>
              </a:spcBef>
              <a:buFont typeface="Arial" panose="020B0604020202020204" pitchFamily="34" charset="0"/>
              <a:buChar char="•"/>
            </a:pPr>
            <a:endParaRPr lang="en-US" sz="2400" spc="-5" dirty="0">
              <a:latin typeface="Times New Roman" panose="02020603050405020304" pitchFamily="18" charset="0"/>
              <a:cs typeface="Times New Roman" panose="02020603050405020304" pitchFamily="18" charset="0"/>
            </a:endParaRPr>
          </a:p>
          <a:p>
            <a:pPr marL="355600" indent="-342900">
              <a:spcBef>
                <a:spcPts val="7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Alternative approach: Hop-by-Hop Backpressure</a:t>
            </a:r>
          </a:p>
          <a:p>
            <a:pPr marL="812800" lvl="1"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Have the choke packet take effect at every hop it passes through</a:t>
            </a:r>
          </a:p>
          <a:p>
            <a:pPr marL="812800" lvl="1"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Whenever a packet reaches F, F is required to reduce the flow to D.</a:t>
            </a:r>
          </a:p>
          <a:p>
            <a:pPr marL="355600"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Example:</a:t>
            </a:r>
          </a:p>
          <a:p>
            <a:pPr marL="812800" lvl="1"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As soon as choke packet reaches F, F is required to reduce the flow to D.</a:t>
            </a:r>
          </a:p>
          <a:p>
            <a:pPr marL="1270000" lvl="2"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It gives the D immediate relief</a:t>
            </a:r>
          </a:p>
          <a:p>
            <a:pPr marL="812800" lvl="1" indent="-342900">
              <a:spcBef>
                <a:spcPts val="7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Similarly when a choke packet reaches E, E has to reduce the flow to F.</a:t>
            </a:r>
          </a:p>
          <a:p>
            <a:pPr marL="812800" lvl="1" indent="-342900">
              <a:spcBef>
                <a:spcPts val="700"/>
              </a:spcBef>
              <a:buFont typeface="Arial" panose="020B0604020202020204" pitchFamily="34" charset="0"/>
              <a:buChar char="•"/>
            </a:pPr>
            <a:endParaRPr lang="en-US" sz="2400" spc="-5"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4A806293-C4CD-4996-BAC6-FA2903AED6CC}"/>
              </a:ext>
            </a:extLst>
          </p:cNvPr>
          <p:cNvGrpSpPr>
            <a:grpSpLocks noGrp="1" noUngrp="1" noChangeAspect="1"/>
          </p:cNvGrpSpPr>
          <p:nvPr/>
        </p:nvGrpSpPr>
        <p:grpSpPr>
          <a:xfrm>
            <a:off x="5410200" y="935392"/>
            <a:ext cx="4191000" cy="6134099"/>
            <a:chOff x="2693988" y="685800"/>
            <a:chExt cx="3754437" cy="6332680"/>
          </a:xfrm>
        </p:grpSpPr>
        <p:pic>
          <p:nvPicPr>
            <p:cNvPr id="9" name="Picture 8" descr="05_Page_24.tif">
              <a:extLst>
                <a:ext uri="{FF2B5EF4-FFF2-40B4-BE49-F238E27FC236}">
                  <a16:creationId xmlns:a16="http://schemas.microsoft.com/office/drawing/2014/main" id="{075B6221-ECD0-4433-B307-B2540DDBAF8A}"/>
                </a:ext>
              </a:extLst>
            </p:cNvPr>
            <p:cNvPicPr>
              <a:picLocks noRot="1" noChangeAspect="1" noMove="1" noResize="1"/>
            </p:cNvPicPr>
            <p:nvPr isPhoto="1"/>
          </p:nvPicPr>
          <p:blipFill>
            <a:blip r:embed="rId2" cstate="print">
              <a:lum/>
            </a:blip>
            <a:stretch>
              <a:fillRect/>
            </a:stretch>
          </p:blipFill>
          <p:spPr>
            <a:xfrm>
              <a:off x="2693988" y="685800"/>
              <a:ext cx="3754437" cy="5486400"/>
            </a:xfrm>
            <a:prstGeom prst="rect">
              <a:avLst/>
            </a:prstGeom>
            <a:noFill/>
            <a:ln>
              <a:noFill/>
            </a:ln>
          </p:spPr>
        </p:pic>
        <p:sp>
          <p:nvSpPr>
            <p:cNvPr id="11" name="Rectangle 10">
              <a:extLst>
                <a:ext uri="{FF2B5EF4-FFF2-40B4-BE49-F238E27FC236}">
                  <a16:creationId xmlns:a16="http://schemas.microsoft.com/office/drawing/2014/main" id="{9F858CA2-0259-4C4E-A806-C14E8AD7AC37}"/>
                </a:ext>
              </a:extLst>
            </p:cNvPr>
            <p:cNvSpPr/>
            <p:nvPr/>
          </p:nvSpPr>
          <p:spPr>
            <a:xfrm>
              <a:off x="3179743" y="6172200"/>
              <a:ext cx="3094315" cy="846280"/>
            </a:xfrm>
            <a:prstGeom prst="rect">
              <a:avLst/>
            </a:prstGeom>
            <a:noFill/>
            <a:ln>
              <a:noFill/>
            </a:ln>
          </p:spPr>
          <p:txBody>
            <a:bodyPr anchor="ctr">
              <a:noAutofit/>
            </a:bodyPr>
            <a:lstStyle/>
            <a:p>
              <a:r>
                <a:rPr lang="en-US" sz="2000" dirty="0"/>
                <a:t>(a) A choke packet that affects only the source. (b) A choke packet that affects each hop it passes through.</a:t>
              </a:r>
            </a:p>
          </p:txBody>
        </p:sp>
      </p:grpSp>
    </p:spTree>
    <p:extLst>
      <p:ext uri="{BB962C8B-B14F-4D97-AF65-F5344CB8AC3E}">
        <p14:creationId xmlns:p14="http://schemas.microsoft.com/office/powerpoint/2010/main" val="2533596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827786" y="990600"/>
            <a:ext cx="8621014" cy="6529993"/>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When all else fails, network  will drop packets (shed</a:t>
            </a:r>
            <a:r>
              <a:rPr lang="en-US" sz="3200" spc="-45" dirty="0">
                <a:latin typeface="Times New Roman" panose="02020603050405020304" pitchFamily="18" charset="0"/>
                <a:cs typeface="Times New Roman" panose="02020603050405020304" pitchFamily="18" charset="0"/>
              </a:rPr>
              <a:t> </a:t>
            </a:r>
            <a:r>
              <a:rPr lang="en-US" sz="3200" spc="-5" dirty="0">
                <a:latin typeface="Times New Roman" panose="02020603050405020304" pitchFamily="18" charset="0"/>
                <a:cs typeface="Times New Roman" panose="02020603050405020304" pitchFamily="18" charset="0"/>
              </a:rPr>
              <a:t>load)</a:t>
            </a:r>
            <a:endParaRPr lang="en-US" sz="3200" dirty="0">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When routers are being inundated by packets that they can not handle, they just throw them away.</a:t>
            </a:r>
          </a:p>
          <a:p>
            <a:pPr marL="355600" marR="5080"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Key question</a:t>
            </a:r>
          </a:p>
          <a:p>
            <a:pPr marL="812800" marR="5080" lvl="1"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Which packets to drop?</a:t>
            </a:r>
          </a:p>
          <a:p>
            <a:pPr marL="812800" marR="5080" lvl="1"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File transfer: old packet is important</a:t>
            </a:r>
          </a:p>
          <a:p>
            <a:pPr marL="1270000" marR="5080" lvl="2"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WINE policy</a:t>
            </a:r>
          </a:p>
          <a:p>
            <a:pPr marL="812800" marR="5080" lvl="1"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Realtime traffic: new packet is important</a:t>
            </a:r>
          </a:p>
          <a:p>
            <a:pPr marL="1270000" marR="5080" lvl="2"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MILK policy</a:t>
            </a:r>
          </a:p>
          <a:p>
            <a:pPr marL="355600" marR="5080"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Application must mark the importance on the packets.</a:t>
            </a:r>
          </a:p>
          <a:p>
            <a:pPr marL="469900" marR="5080" lvl="1">
              <a:spcBef>
                <a:spcPts val="100"/>
              </a:spcBef>
            </a:pPr>
            <a:endParaRPr lang="en-US" sz="3200" spc="-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28600"/>
            <a:ext cx="3784600" cy="574040"/>
          </a:xfrm>
          <a:prstGeom prst="rect">
            <a:avLst/>
          </a:prstGeom>
        </p:spPr>
        <p:txBody>
          <a:bodyPr vert="horz" wrap="square" lIns="0" tIns="12700" rIns="0" bIns="0" rtlCol="0">
            <a:spAutoFit/>
          </a:bodyPr>
          <a:lstStyle/>
          <a:p>
            <a:pPr marL="12700">
              <a:lnSpc>
                <a:spcPct val="100000"/>
              </a:lnSpc>
              <a:spcBef>
                <a:spcPts val="100"/>
              </a:spcBef>
            </a:pPr>
            <a:r>
              <a:rPr dirty="0"/>
              <a:t>Load Shedding</a:t>
            </a:r>
            <a:r>
              <a:rPr spc="-145" dirty="0"/>
              <a:t> </a:t>
            </a:r>
            <a:r>
              <a:rPr dirty="0"/>
              <a:t>(1)</a:t>
            </a:r>
          </a:p>
        </p:txBody>
      </p:sp>
      <p:sp>
        <p:nvSpPr>
          <p:cNvPr id="8" name="object 8"/>
          <p:cNvSpPr txBox="1"/>
          <p:nvPr/>
        </p:nvSpPr>
        <p:spPr>
          <a:xfrm>
            <a:off x="457200" y="990600"/>
            <a:ext cx="9372600" cy="6468437"/>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3600" b="1" spc="-5" dirty="0">
                <a:latin typeface="Times New Roman" panose="02020603050405020304" pitchFamily="18" charset="0"/>
                <a:cs typeface="Times New Roman" panose="02020603050405020304" pitchFamily="18" charset="0"/>
              </a:rPr>
              <a:t>Random Early Detection</a:t>
            </a:r>
          </a:p>
          <a:p>
            <a:pPr marL="812800" marR="5080" lvl="1"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Routers maintain a running average of queue length</a:t>
            </a:r>
          </a:p>
          <a:p>
            <a:pPr marL="812800" marR="5080" lvl="1" indent="-342900">
              <a:spcBef>
                <a:spcPts val="100"/>
              </a:spcBef>
              <a:buFont typeface="Arial" panose="020B0604020202020204" pitchFamily="34" charset="0"/>
              <a:buChar char="•"/>
            </a:pPr>
            <a:endParaRPr lang="en-US" sz="3200" spc="-5" dirty="0">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When an average  queue length exceeds, router starts dropping the packets at random.</a:t>
            </a:r>
          </a:p>
          <a:p>
            <a:pPr marL="1270000" marR="5080" lvl="2" indent="-342900">
              <a:spcBef>
                <a:spcPts val="100"/>
              </a:spcBef>
              <a:buFont typeface="Arial" panose="020B0604020202020204" pitchFamily="34" charset="0"/>
              <a:buChar char="•"/>
            </a:pPr>
            <a:r>
              <a:rPr lang="en-US" sz="3200" spc="-5" dirty="0">
                <a:latin typeface="Times New Roman" panose="02020603050405020304" pitchFamily="18" charset="0"/>
                <a:cs typeface="Times New Roman" panose="02020603050405020304" pitchFamily="18" charset="0"/>
              </a:rPr>
              <a:t>Fast senders will have more packet drop</a:t>
            </a:r>
          </a:p>
          <a:p>
            <a:pPr marL="812800" marR="5080" lvl="1" indent="-342900">
              <a:spcBef>
                <a:spcPts val="100"/>
              </a:spcBef>
              <a:buFont typeface="Arial" panose="020B0604020202020204" pitchFamily="34" charset="0"/>
              <a:buChar char="•"/>
            </a:pPr>
            <a:endParaRPr lang="en-US" sz="3600" spc="-5" dirty="0">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r>
              <a:rPr lang="en-US" sz="3600" spc="-5" dirty="0">
                <a:latin typeface="Times New Roman" panose="02020603050405020304" pitchFamily="18" charset="0"/>
                <a:cs typeface="Times New Roman" panose="02020603050405020304" pitchFamily="18" charset="0"/>
              </a:rPr>
              <a:t>Sender  will notice the loss as there are no ack. and slow down</a:t>
            </a:r>
          </a:p>
          <a:p>
            <a:pPr marL="812800" marR="5080" lvl="1" indent="-342900">
              <a:spcBef>
                <a:spcPts val="100"/>
              </a:spcBef>
              <a:buFont typeface="Arial" panose="020B0604020202020204" pitchFamily="34" charset="0"/>
              <a:buChar char="•"/>
            </a:pPr>
            <a:r>
              <a:rPr lang="en-US" sz="3600" spc="-5" dirty="0">
                <a:latin typeface="Times New Roman" panose="02020603050405020304" pitchFamily="18" charset="0"/>
                <a:cs typeface="Times New Roman" panose="02020603050405020304" pitchFamily="18" charset="0"/>
              </a:rPr>
              <a:t>Better performance.</a:t>
            </a:r>
          </a:p>
          <a:p>
            <a:pPr marL="812800" marR="5080" lvl="1" indent="-342900">
              <a:spcBef>
                <a:spcPts val="100"/>
              </a:spcBef>
              <a:buFont typeface="Arial" panose="020B0604020202020204" pitchFamily="34" charset="0"/>
              <a:buChar char="•"/>
            </a:pPr>
            <a:endParaRPr lang="en-US" sz="3600" spc="-5" dirty="0">
              <a:latin typeface="Times New Roman" panose="02020603050405020304" pitchFamily="18" charset="0"/>
              <a:cs typeface="Times New Roman" panose="02020603050405020304" pitchFamily="18" charset="0"/>
            </a:endParaRPr>
          </a:p>
          <a:p>
            <a:pPr marL="812800" marR="5080" lvl="1" indent="-342900">
              <a:spcBef>
                <a:spcPts val="100"/>
              </a:spcBef>
              <a:buFont typeface="Arial" panose="020B0604020202020204" pitchFamily="34" charset="0"/>
              <a:buChar char="•"/>
            </a:pPr>
            <a:endParaRPr lang="en-US" sz="3600" spc="-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092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25031" y="12954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92144" y="1132882"/>
            <a:ext cx="5019040" cy="2982868"/>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469900" indent="-457200">
              <a:lnSpc>
                <a:spcPct val="100000"/>
              </a:lnSpc>
              <a:spcBef>
                <a:spcPts val="600"/>
              </a:spcBef>
              <a:buClr>
                <a:srgbClr val="0000FF"/>
              </a:buClr>
              <a:buChar char="•"/>
              <a:tabLst>
                <a:tab pos="469265" algn="l"/>
                <a:tab pos="469900" algn="l"/>
              </a:tabLst>
            </a:pPr>
            <a:r>
              <a:rPr sz="2400" b="1" dirty="0">
                <a:latin typeface="Times New Roman" panose="02020603050405020304" pitchFamily="18" charset="0"/>
                <a:cs typeface="Times New Roman" panose="02020603050405020304" pitchFamily="18" charset="0"/>
              </a:rPr>
              <a:t>Quality </a:t>
            </a:r>
            <a:r>
              <a:rPr sz="2400" b="1" spc="-5" dirty="0">
                <a:latin typeface="Times New Roman" panose="02020603050405020304" pitchFamily="18" charset="0"/>
                <a:cs typeface="Times New Roman" panose="02020603050405020304" pitchFamily="18" charset="0"/>
              </a:rPr>
              <a:t>of</a:t>
            </a:r>
            <a:r>
              <a:rPr sz="2400" b="1" spc="-2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Service</a:t>
            </a:r>
            <a:endParaRPr lang="en-IN" sz="2400" b="1"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Requirements</a:t>
            </a:r>
          </a:p>
          <a:p>
            <a:pPr marL="927100" lvl="1" indent="-457200">
              <a:spcBef>
                <a:spcPts val="600"/>
              </a:spcBef>
              <a:buClr>
                <a:srgbClr val="0000FF"/>
              </a:buClr>
              <a:buChar char="•"/>
              <a:tabLst>
                <a:tab pos="469265" algn="l"/>
                <a:tab pos="469900" algn="l"/>
              </a:tabLst>
            </a:pPr>
            <a:r>
              <a:rPr lang="en-IN" sz="2400" b="1" spc="-5" dirty="0">
                <a:latin typeface="Times New Roman" panose="02020603050405020304" pitchFamily="18" charset="0"/>
                <a:cs typeface="Times New Roman" panose="02020603050405020304" pitchFamily="18" charset="0"/>
              </a:rPr>
              <a:t>Techniques for achieving good quality of service</a:t>
            </a:r>
            <a:endParaRPr sz="2400" b="1"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Network Layer of the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Internet</a:t>
            </a:r>
            <a:r>
              <a:rPr lang="en-IN" sz="2400" spc="-5" dirty="0">
                <a:latin typeface="Times New Roman" panose="02020603050405020304" pitchFamily="18" charset="0"/>
                <a:cs typeface="Times New Roman" panose="02020603050405020304" pitchFamily="18" charset="0"/>
              </a:rPr>
              <a:t>: An overview</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62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2286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Services Provided to the Transport Layer</a:t>
            </a:r>
            <a:endParaRPr dirty="0"/>
          </a:p>
        </p:txBody>
      </p:sp>
      <p:sp>
        <p:nvSpPr>
          <p:cNvPr id="4" name="object 4"/>
          <p:cNvSpPr txBox="1"/>
          <p:nvPr/>
        </p:nvSpPr>
        <p:spPr>
          <a:xfrm>
            <a:off x="533400" y="896813"/>
            <a:ext cx="8991600" cy="6655668"/>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Properties of services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The services should be independent of router technology</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Transport layer should be shielded from the number, type, and topology of the routers present.</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The network addresses made available to transport layer should use a uniform numbering plan across LANs and WANs. </a:t>
            </a:r>
          </a:p>
          <a:p>
            <a:pPr marL="812800" marR="5080" lvl="1" indent="-342900">
              <a:spcBef>
                <a:spcPts val="100"/>
              </a:spcBef>
              <a:buFont typeface="Arial" panose="020B0604020202020204" pitchFamily="34" charset="0"/>
              <a:buChar char="•"/>
            </a:pPr>
            <a:endParaRPr lang="en-US" sz="20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freedom resulted into two thoughts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First: Network service should be connectionless with SEND PACKET and RECEIVE PACKET and little more.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No ordering and flow control should be done.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Each packet should carry a destination address.</a:t>
            </a:r>
          </a:p>
          <a:p>
            <a:pPr marL="812800" marR="5080" lvl="1"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Second: network should be reliable and connection-oriented service based on the experience of telephone service.</a:t>
            </a:r>
          </a:p>
          <a:p>
            <a:pPr marL="1270000" marR="5080" lvl="2" indent="-342900">
              <a:spcBef>
                <a:spcPts val="100"/>
              </a:spcBef>
              <a:buFont typeface="Arial" panose="020B0604020202020204" pitchFamily="34" charset="0"/>
              <a:buChar char="•"/>
            </a:pPr>
            <a:r>
              <a:rPr lang="en-US" sz="2000" spc="-5" dirty="0">
                <a:uFill>
                  <a:solidFill>
                    <a:srgbClr val="000000"/>
                  </a:solidFill>
                </a:uFill>
                <a:latin typeface="Times New Roman" panose="02020603050405020304" pitchFamily="18" charset="0"/>
                <a:cs typeface="Times New Roman" panose="02020603050405020304" pitchFamily="18" charset="0"/>
              </a:rPr>
              <a:t>Without connections, quality of service is difficult to achieve especially for real-time traffic.</a:t>
            </a:r>
          </a:p>
          <a:p>
            <a:pPr marL="355600" marR="5080" indent="-342900">
              <a:spcBef>
                <a:spcPts val="100"/>
              </a:spcBef>
              <a:buFont typeface="Arial" panose="020B0604020202020204" pitchFamily="34" charset="0"/>
              <a:buChar char="•"/>
            </a:pPr>
            <a:endParaRPr lang="en-US" sz="20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First, connectionless service has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Later, connection-orient service dominated</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Currently, both are widely used.</a:t>
            </a:r>
          </a:p>
        </p:txBody>
      </p:sp>
    </p:spTree>
    <p:extLst>
      <p:ext uri="{BB962C8B-B14F-4D97-AF65-F5344CB8AC3E}">
        <p14:creationId xmlns:p14="http://schemas.microsoft.com/office/powerpoint/2010/main" val="3363486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5410201" cy="6168355"/>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So far, we have made effort to improve network performance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However, some applications require stronger performance guarantees.</a:t>
            </a:r>
          </a:p>
          <a:p>
            <a:pPr marL="927100" lvl="1" indent="-457200">
              <a:spcBef>
                <a:spcPts val="700"/>
              </a:spcBef>
              <a:buClr>
                <a:srgbClr val="0000FF"/>
              </a:buClr>
              <a:buChar char="•"/>
              <a:tabLst>
                <a:tab pos="469265" algn="l"/>
                <a:tab pos="469900" algn="l"/>
              </a:tabLst>
            </a:pPr>
            <a:r>
              <a:rPr lang="en-US" sz="2400" spc="-5" dirty="0">
                <a:latin typeface="Arial"/>
                <a:cs typeface="Arial"/>
              </a:rPr>
              <a:t>Example: Multimedia applications:</a:t>
            </a:r>
          </a:p>
          <a:p>
            <a:pPr marL="469900" indent="-457200">
              <a:spcBef>
                <a:spcPts val="700"/>
              </a:spcBef>
              <a:buClr>
                <a:srgbClr val="0000FF"/>
              </a:buClr>
              <a:buChar char="•"/>
              <a:tabLst>
                <a:tab pos="469265" algn="l"/>
                <a:tab pos="469900" algn="l"/>
              </a:tabLst>
            </a:pPr>
            <a:r>
              <a:rPr lang="en-US" sz="2400" spc="-5" dirty="0">
                <a:latin typeface="Arial"/>
                <a:cs typeface="Arial"/>
              </a:rPr>
              <a:t>We will focus of providing network performance with a sharp focus on providing quality of service.</a:t>
            </a:r>
          </a:p>
          <a:p>
            <a:pPr marL="469900" indent="-457200">
              <a:spcBef>
                <a:spcPts val="700"/>
              </a:spcBef>
              <a:buClr>
                <a:srgbClr val="0000FF"/>
              </a:buClr>
              <a:buChar char="•"/>
              <a:tabLst>
                <a:tab pos="469265" algn="l"/>
                <a:tab pos="469900" algn="l"/>
              </a:tabLst>
            </a:pPr>
            <a:r>
              <a:rPr lang="en-US" sz="2400" spc="-5" dirty="0">
                <a:latin typeface="Arial"/>
                <a:cs typeface="Arial"/>
              </a:rPr>
              <a:t>One solution is overprovisioning</a:t>
            </a:r>
          </a:p>
          <a:p>
            <a:pPr marL="927100" lvl="1" indent="-457200">
              <a:spcBef>
                <a:spcPts val="700"/>
              </a:spcBef>
              <a:buClr>
                <a:srgbClr val="0000FF"/>
              </a:buClr>
              <a:buChar char="•"/>
              <a:tabLst>
                <a:tab pos="469265" algn="l"/>
                <a:tab pos="469900" algn="l"/>
              </a:tabLst>
            </a:pPr>
            <a:r>
              <a:rPr lang="en-US" sz="2400" spc="-5" dirty="0">
                <a:latin typeface="Arial"/>
                <a:cs typeface="Arial"/>
              </a:rPr>
              <a:t>More money is required</a:t>
            </a:r>
          </a:p>
          <a:p>
            <a:pPr marL="469900" indent="-457200">
              <a:spcBef>
                <a:spcPts val="700"/>
              </a:spcBef>
              <a:buClr>
                <a:srgbClr val="0000FF"/>
              </a:buClr>
              <a:buChar char="•"/>
              <a:tabLst>
                <a:tab pos="469265" algn="l"/>
                <a:tab pos="469900" algn="l"/>
              </a:tabLst>
            </a:pPr>
            <a:r>
              <a:rPr lang="en-US" sz="2400" spc="-5" dirty="0">
                <a:latin typeface="Arial"/>
                <a:cs typeface="Arial"/>
              </a:rPr>
              <a:t>With quality of service mechanisms, the network can honor performance guarantees at the cost of turning down some requests.</a:t>
            </a:r>
          </a:p>
        </p:txBody>
      </p:sp>
      <p:sp>
        <p:nvSpPr>
          <p:cNvPr id="4" name="object 3">
            <a:extLst>
              <a:ext uri="{FF2B5EF4-FFF2-40B4-BE49-F238E27FC236}">
                <a16:creationId xmlns:a16="http://schemas.microsoft.com/office/drawing/2014/main" id="{688201C4-7CE4-4333-B6B1-EFBA8DA8111E}"/>
              </a:ext>
            </a:extLst>
          </p:cNvPr>
          <p:cNvSpPr txBox="1"/>
          <p:nvPr/>
        </p:nvSpPr>
        <p:spPr>
          <a:xfrm>
            <a:off x="5859380" y="1031899"/>
            <a:ext cx="3818021" cy="4629472"/>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r>
              <a:rPr lang="en-US" sz="2000" spc="-5" dirty="0">
                <a:latin typeface="Arial"/>
                <a:cs typeface="Arial"/>
              </a:rPr>
              <a:t>Issues</a:t>
            </a:r>
          </a:p>
          <a:p>
            <a:pPr marL="927100" lvl="1" indent="-457200">
              <a:spcBef>
                <a:spcPts val="700"/>
              </a:spcBef>
              <a:buClr>
                <a:srgbClr val="0000FF"/>
              </a:buClr>
              <a:buChar char="•"/>
              <a:tabLst>
                <a:tab pos="469265" algn="l"/>
                <a:tab pos="469900" algn="l"/>
              </a:tabLst>
            </a:pPr>
            <a:r>
              <a:rPr lang="en-US" sz="2000" spc="-5" dirty="0">
                <a:latin typeface="Arial"/>
                <a:cs typeface="Arial"/>
              </a:rPr>
              <a:t>What applications need from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regulate the traffic that enters the network?</a:t>
            </a:r>
          </a:p>
          <a:p>
            <a:pPr marL="927100" lvl="1" indent="-457200">
              <a:spcBef>
                <a:spcPts val="700"/>
              </a:spcBef>
              <a:buClr>
                <a:srgbClr val="0000FF"/>
              </a:buClr>
              <a:buChar char="•"/>
              <a:tabLst>
                <a:tab pos="469265" algn="l"/>
                <a:tab pos="469900" algn="l"/>
              </a:tabLst>
            </a:pPr>
            <a:r>
              <a:rPr lang="en-US" sz="2000" spc="-5" dirty="0">
                <a:latin typeface="Arial"/>
                <a:cs typeface="Arial"/>
              </a:rPr>
              <a:t>How to reserve the resources at routers to guarantee performance?</a:t>
            </a:r>
          </a:p>
          <a:p>
            <a:pPr marL="927100" lvl="1" indent="-457200">
              <a:spcBef>
                <a:spcPts val="700"/>
              </a:spcBef>
              <a:buClr>
                <a:srgbClr val="0000FF"/>
              </a:buClr>
              <a:buChar char="•"/>
              <a:tabLst>
                <a:tab pos="469265" algn="l"/>
                <a:tab pos="469900" algn="l"/>
              </a:tabLst>
            </a:pPr>
            <a:r>
              <a:rPr lang="en-US" sz="2000" spc="-5" dirty="0">
                <a:latin typeface="Arial"/>
                <a:cs typeface="Arial"/>
              </a:rPr>
              <a:t>Whether the network can safely accept more traffic</a:t>
            </a:r>
          </a:p>
          <a:p>
            <a:pPr marL="469900" indent="-457200">
              <a:spcBef>
                <a:spcPts val="700"/>
              </a:spcBef>
              <a:buClr>
                <a:srgbClr val="0000FF"/>
              </a:buClr>
              <a:buChar char="•"/>
              <a:tabLst>
                <a:tab pos="469265" algn="l"/>
                <a:tab pos="469900" algn="l"/>
              </a:tabLst>
            </a:pPr>
            <a:endParaRPr lang="en-US" sz="2000" spc="-5" dirty="0">
              <a:latin typeface="Arial"/>
              <a:cs typeface="Arial"/>
            </a:endParaRPr>
          </a:p>
          <a:p>
            <a:pPr marL="469900" indent="-457200">
              <a:spcBef>
                <a:spcPts val="700"/>
              </a:spcBef>
              <a:buClr>
                <a:srgbClr val="0000FF"/>
              </a:buClr>
              <a:buChar char="•"/>
              <a:tabLst>
                <a:tab pos="469265" algn="l"/>
                <a:tab pos="469900" algn="l"/>
              </a:tabLst>
            </a:pPr>
            <a:r>
              <a:rPr lang="en-US" sz="2000" spc="-5" dirty="0">
                <a:latin typeface="Arial"/>
                <a:cs typeface="Arial"/>
              </a:rPr>
              <a:t>No single technique deals efficiently all these issues..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9782" y="371356"/>
            <a:ext cx="3607435" cy="574040"/>
          </a:xfrm>
          <a:prstGeom prst="rect">
            <a:avLst/>
          </a:prstGeom>
        </p:spPr>
        <p:txBody>
          <a:bodyPr vert="horz" wrap="square" lIns="0" tIns="12700" rIns="0" bIns="0" rtlCol="0">
            <a:spAutoFit/>
          </a:bodyPr>
          <a:lstStyle/>
          <a:p>
            <a:pPr marL="12700">
              <a:lnSpc>
                <a:spcPct val="100000"/>
              </a:lnSpc>
              <a:spcBef>
                <a:spcPts val="100"/>
              </a:spcBef>
            </a:pPr>
            <a:r>
              <a:rPr dirty="0"/>
              <a:t>Quality </a:t>
            </a:r>
            <a:r>
              <a:rPr spc="-5" dirty="0"/>
              <a:t>of</a:t>
            </a:r>
            <a:r>
              <a:rPr spc="-114" dirty="0"/>
              <a:t> </a:t>
            </a:r>
            <a:r>
              <a:rPr dirty="0"/>
              <a:t>Service</a:t>
            </a:r>
          </a:p>
        </p:txBody>
      </p:sp>
      <p:sp>
        <p:nvSpPr>
          <p:cNvPr id="3" name="object 3"/>
          <p:cNvSpPr txBox="1"/>
          <p:nvPr/>
        </p:nvSpPr>
        <p:spPr>
          <a:xfrm>
            <a:off x="380999" y="1023878"/>
            <a:ext cx="9525000" cy="3149580"/>
          </a:xfrm>
          <a:prstGeom prst="rect">
            <a:avLst/>
          </a:prstGeom>
        </p:spPr>
        <p:txBody>
          <a:bodyPr vert="horz" wrap="square" lIns="0" tIns="88900" rIns="0" bIns="0" rtlCol="0">
            <a:spAutoFit/>
          </a:bodyPr>
          <a:lstStyle/>
          <a:p>
            <a:pPr marL="469900" indent="-457200">
              <a:spcBef>
                <a:spcPts val="7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700"/>
              </a:spcBef>
              <a:buClr>
                <a:srgbClr val="0000FF"/>
              </a:buClr>
              <a:buChar char="•"/>
              <a:tabLst>
                <a:tab pos="469265" algn="l"/>
                <a:tab pos="469900" algn="l"/>
              </a:tabLst>
            </a:pPr>
            <a:r>
              <a:rPr sz="2400" spc="-5" dirty="0">
                <a:latin typeface="Arial"/>
                <a:cs typeface="Arial"/>
              </a:rPr>
              <a:t>Application requirements</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Traffic shaping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Packet scheduling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Admission control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Integrated services</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Differentiated services</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extLst>
      <p:ext uri="{BB962C8B-B14F-4D97-AF65-F5344CB8AC3E}">
        <p14:creationId xmlns:p14="http://schemas.microsoft.com/office/powerpoint/2010/main" val="973446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942F095-6658-4613-819E-C8ECBEABA649}"/>
              </a:ext>
            </a:extLst>
          </p:cNvPr>
          <p:cNvSpPr>
            <a:spLocks noGrp="1" noChangeArrowheads="1"/>
          </p:cNvSpPr>
          <p:nvPr>
            <p:ph type="title"/>
          </p:nvPr>
        </p:nvSpPr>
        <p:spPr>
          <a:xfrm>
            <a:off x="1759836" y="304800"/>
            <a:ext cx="7164960" cy="553998"/>
          </a:xfrm>
        </p:spPr>
        <p:txBody>
          <a:bodyPr/>
          <a:lstStyle/>
          <a:p>
            <a:pPr algn="ctr" eaLnBrk="1" hangingPunct="1"/>
            <a:r>
              <a:rPr lang="en-US" altLang="en-US" dirty="0"/>
              <a:t>Parameters Defining QoS</a:t>
            </a:r>
          </a:p>
        </p:txBody>
      </p:sp>
      <p:sp>
        <p:nvSpPr>
          <p:cNvPr id="12291" name="Rectangle 3">
            <a:extLst>
              <a:ext uri="{FF2B5EF4-FFF2-40B4-BE49-F238E27FC236}">
                <a16:creationId xmlns:a16="http://schemas.microsoft.com/office/drawing/2014/main" id="{01C51F71-3D80-4337-9B99-E583F31E2D3C}"/>
              </a:ext>
            </a:extLst>
          </p:cNvPr>
          <p:cNvSpPr>
            <a:spLocks noGrp="1" noChangeArrowheads="1"/>
          </p:cNvSpPr>
          <p:nvPr>
            <p:ph type="body" idx="1"/>
          </p:nvPr>
        </p:nvSpPr>
        <p:spPr>
          <a:xfrm>
            <a:off x="457200" y="1300876"/>
            <a:ext cx="9296400" cy="5847755"/>
          </a:xfrm>
        </p:spPr>
        <p:txBody>
          <a:bodyPr/>
          <a:lstStyle/>
          <a:p>
            <a:pPr marL="342900" indent="-342900" eaLnBrk="1" hangingPunct="1">
              <a:buFont typeface="Arial" panose="020B0604020202020204" pitchFamily="34" charset="0"/>
              <a:buChar char="•"/>
            </a:pPr>
            <a:r>
              <a:rPr lang="en-US" altLang="en-US" b="1" dirty="0"/>
              <a:t>Throughput/bandwidth -</a:t>
            </a:r>
            <a:r>
              <a:rPr lang="en-US" altLang="en-US" dirty="0"/>
              <a:t> the total amount of work completed during a specific time interval.</a:t>
            </a:r>
          </a:p>
          <a:p>
            <a:pPr marL="342900" indent="-342900" eaLnBrk="1" hangingPunct="1">
              <a:buFont typeface="Arial" panose="020B0604020202020204" pitchFamily="34" charset="0"/>
              <a:buChar char="•"/>
            </a:pPr>
            <a:endParaRPr lang="en-US" altLang="en-US" dirty="0"/>
          </a:p>
          <a:p>
            <a:pPr marL="342900" indent="-342900" eaLnBrk="1" hangingPunct="1">
              <a:buFont typeface="Arial" panose="020B0604020202020204" pitchFamily="34" charset="0"/>
              <a:buChar char="•"/>
            </a:pPr>
            <a:r>
              <a:rPr lang="en-US" altLang="en-US" b="1" dirty="0"/>
              <a:t>Delay</a:t>
            </a:r>
            <a:r>
              <a:rPr lang="en-US" altLang="en-US" dirty="0"/>
              <a:t> - the elapsed time from when a request is first submitted to and  when the desired result is produced.</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Jitter</a:t>
            </a:r>
            <a:r>
              <a:rPr lang="en-US" altLang="en-US" dirty="0"/>
              <a:t> – Variation in packet arrival times</a:t>
            </a:r>
          </a:p>
          <a:p>
            <a:pPr marL="742950" lvl="1" indent="-285750" eaLnBrk="1" hangingPunct="1">
              <a:buFont typeface="Arial" panose="020B0604020202020204" pitchFamily="34" charset="0"/>
              <a:buChar char="•"/>
            </a:pPr>
            <a:r>
              <a:rPr lang="en-US" altLang="en-US" sz="2800" dirty="0"/>
              <a:t>Due to lost frames.</a:t>
            </a:r>
          </a:p>
          <a:p>
            <a:pPr marL="742950" lvl="1" indent="-285750" eaLnBrk="1" hangingPunct="1">
              <a:buFont typeface="Arial" panose="020B0604020202020204" pitchFamily="34" charset="0"/>
              <a:buChar char="•"/>
            </a:pPr>
            <a:r>
              <a:rPr lang="en-US" altLang="en-US" sz="2800" dirty="0"/>
              <a:t>Not acceptable for continuous media applications</a:t>
            </a:r>
          </a:p>
          <a:p>
            <a:pPr marL="742950" lvl="1" indent="-285750" eaLnBrk="1" hangingPunct="1">
              <a:buFont typeface="Arial" panose="020B0604020202020204" pitchFamily="34" charset="0"/>
              <a:buChar char="•"/>
            </a:pPr>
            <a:r>
              <a:rPr lang="en-US" altLang="en-US" sz="2800" dirty="0"/>
              <a:t>Random variation of transmission time</a:t>
            </a:r>
          </a:p>
          <a:p>
            <a:pPr marL="1200150" lvl="2" indent="-285750">
              <a:buFont typeface="Arial" panose="020B0604020202020204" pitchFamily="34" charset="0"/>
              <a:buChar char="•"/>
            </a:pPr>
            <a:r>
              <a:rPr lang="en-US" altLang="en-US" sz="2800" dirty="0"/>
              <a:t>Different packets will have different delay</a:t>
            </a:r>
          </a:p>
          <a:p>
            <a:pPr marL="1657350" lvl="3" indent="-285750">
              <a:buFont typeface="Arial" panose="020B0604020202020204" pitchFamily="34" charset="0"/>
              <a:buChar char="•"/>
            </a:pPr>
            <a:r>
              <a:rPr lang="en-US" altLang="en-US" sz="2800" dirty="0"/>
              <a:t>Disturbs </a:t>
            </a:r>
            <a:r>
              <a:rPr lang="en-US" altLang="en-US" sz="2800" dirty="0" err="1"/>
              <a:t>realtime</a:t>
            </a:r>
            <a:r>
              <a:rPr lang="en-US" altLang="en-US" sz="2800" dirty="0"/>
              <a:t> audio and video applications</a:t>
            </a:r>
          </a:p>
          <a:p>
            <a:pPr marL="342900" indent="-342900" eaLnBrk="1" hangingPunct="1">
              <a:buFont typeface="Arial" panose="020B0604020202020204" pitchFamily="34" charset="0"/>
              <a:buChar char="•"/>
            </a:pPr>
            <a:endParaRPr lang="en-US" altLang="en-US" b="1" dirty="0"/>
          </a:p>
          <a:p>
            <a:pPr marL="342900" indent="-342900" eaLnBrk="1" hangingPunct="1">
              <a:buFont typeface="Arial" panose="020B0604020202020204" pitchFamily="34" charset="0"/>
              <a:buChar char="•"/>
            </a:pPr>
            <a:r>
              <a:rPr lang="en-US" altLang="en-US" b="1" dirty="0"/>
              <a:t>Reliability/loss -</a:t>
            </a:r>
            <a:r>
              <a:rPr lang="en-US" altLang="en-US" dirty="0"/>
              <a:t> how errors are handled during transmission and processing of continuous media.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1052" y="525338"/>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(1)</a:t>
            </a:r>
          </a:p>
        </p:txBody>
      </p:sp>
      <p:sp>
        <p:nvSpPr>
          <p:cNvPr id="3" name="object 3"/>
          <p:cNvSpPr txBox="1"/>
          <p:nvPr/>
        </p:nvSpPr>
        <p:spPr>
          <a:xfrm>
            <a:off x="1479803" y="1577975"/>
            <a:ext cx="7020559"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Different applications care about different properties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want all applications </a:t>
            </a:r>
            <a:r>
              <a:rPr sz="2400" dirty="0">
                <a:latin typeface="Arial"/>
                <a:cs typeface="Arial"/>
              </a:rPr>
              <a:t>to </a:t>
            </a:r>
            <a:r>
              <a:rPr sz="2400" spc="-5" dirty="0">
                <a:latin typeface="Arial"/>
                <a:cs typeface="Arial"/>
              </a:rPr>
              <a:t>get what </a:t>
            </a:r>
            <a:r>
              <a:rPr sz="2400" dirty="0">
                <a:latin typeface="Arial"/>
                <a:cs typeface="Arial"/>
              </a:rPr>
              <a:t>they</a:t>
            </a:r>
            <a:r>
              <a:rPr sz="2400" spc="-10" dirty="0">
                <a:latin typeface="Arial"/>
                <a:cs typeface="Arial"/>
              </a:rPr>
              <a:t> </a:t>
            </a:r>
            <a:r>
              <a:rPr sz="2400" spc="-5" dirty="0">
                <a:latin typeface="Arial"/>
                <a:cs typeface="Arial"/>
              </a:rPr>
              <a:t>need</a:t>
            </a:r>
            <a:endParaRPr sz="2400"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23" name="TextBox 22">
            <a:extLst>
              <a:ext uri="{FF2B5EF4-FFF2-40B4-BE49-F238E27FC236}">
                <a16:creationId xmlns:a16="http://schemas.microsoft.com/office/drawing/2014/main" id="{855FE5D4-9D41-492D-BEBA-C124FAFFED78}"/>
              </a:ext>
            </a:extLst>
          </p:cNvPr>
          <p:cNvSpPr txBox="1"/>
          <p:nvPr/>
        </p:nvSpPr>
        <p:spPr>
          <a:xfrm>
            <a:off x="1463039" y="6932569"/>
            <a:ext cx="7743918" cy="400110"/>
          </a:xfrm>
          <a:prstGeom prst="rect">
            <a:avLst/>
          </a:prstGeom>
          <a:noFill/>
        </p:spPr>
        <p:txBody>
          <a:bodyPr wrap="square" rtlCol="0">
            <a:spAutoFit/>
          </a:bodyPr>
          <a:lstStyle/>
          <a:p>
            <a:pPr algn="ctr"/>
            <a:r>
              <a:rPr lang="en-US" sz="2000" dirty="0"/>
              <a:t>Stringency of applications' quality-of-service requirements.</a:t>
            </a:r>
          </a:p>
        </p:txBody>
      </p:sp>
      <p:graphicFrame>
        <p:nvGraphicFramePr>
          <p:cNvPr id="24" name="Table 23">
            <a:extLst>
              <a:ext uri="{FF2B5EF4-FFF2-40B4-BE49-F238E27FC236}">
                <a16:creationId xmlns:a16="http://schemas.microsoft.com/office/drawing/2014/main" id="{43041C8D-88CD-4533-A45E-46620D418637}"/>
              </a:ext>
            </a:extLst>
          </p:cNvPr>
          <p:cNvGraphicFramePr>
            <a:graphicFrameLocks noGrp="1"/>
          </p:cNvGraphicFramePr>
          <p:nvPr>
            <p:extLst>
              <p:ext uri="{D42A27DB-BD31-4B8C-83A1-F6EECF244321}">
                <p14:modId xmlns:p14="http://schemas.microsoft.com/office/powerpoint/2010/main" val="3179101461"/>
              </p:ext>
            </p:extLst>
          </p:nvPr>
        </p:nvGraphicFramePr>
        <p:xfrm>
          <a:off x="1204197" y="2983254"/>
          <a:ext cx="8261602" cy="3566160"/>
        </p:xfrm>
        <a:graphic>
          <a:graphicData uri="http://schemas.openxmlformats.org/drawingml/2006/table">
            <a:tbl>
              <a:tblPr firstRow="1" bandRow="1">
                <a:tableStyleId>{5C22544A-7EE6-4342-B048-85BDC9FD1C3A}</a:tableStyleId>
              </a:tblPr>
              <a:tblGrid>
                <a:gridCol w="2725480">
                  <a:extLst>
                    <a:ext uri="{9D8B030D-6E8A-4147-A177-3AD203B41FA5}">
                      <a16:colId xmlns:a16="http://schemas.microsoft.com/office/drawing/2014/main" val="20000"/>
                    </a:ext>
                  </a:extLst>
                </a:gridCol>
                <a:gridCol w="1703423">
                  <a:extLst>
                    <a:ext uri="{9D8B030D-6E8A-4147-A177-3AD203B41FA5}">
                      <a16:colId xmlns:a16="http://schemas.microsoft.com/office/drawing/2014/main" val="20001"/>
                    </a:ext>
                  </a:extLst>
                </a:gridCol>
                <a:gridCol w="1277567">
                  <a:extLst>
                    <a:ext uri="{9D8B030D-6E8A-4147-A177-3AD203B41FA5}">
                      <a16:colId xmlns:a16="http://schemas.microsoft.com/office/drawing/2014/main" val="20002"/>
                    </a:ext>
                  </a:extLst>
                </a:gridCol>
                <a:gridCol w="1277567">
                  <a:extLst>
                    <a:ext uri="{9D8B030D-6E8A-4147-A177-3AD203B41FA5}">
                      <a16:colId xmlns:a16="http://schemas.microsoft.com/office/drawing/2014/main" val="20003"/>
                    </a:ext>
                  </a:extLst>
                </a:gridCol>
                <a:gridCol w="1277565">
                  <a:extLst>
                    <a:ext uri="{9D8B030D-6E8A-4147-A177-3AD203B41FA5}">
                      <a16:colId xmlns:a16="http://schemas.microsoft.com/office/drawing/2014/main" val="20004"/>
                    </a:ext>
                  </a:extLst>
                </a:gridCol>
              </a:tblGrid>
              <a:tr h="282795">
                <a:tc>
                  <a:txBody>
                    <a:bodyPr/>
                    <a:lstStyle/>
                    <a:p>
                      <a:pPr algn="ctr" fontAlgn="b"/>
                      <a:r>
                        <a:rPr lang="en-US" sz="2000" b="1" i="0" u="none" strike="noStrike" dirty="0">
                          <a:solidFill>
                            <a:srgbClr val="000000"/>
                          </a:solidFill>
                          <a:latin typeface="Arial" pitchFamily="34" charset="0"/>
                          <a:cs typeface="Arial" pitchFamily="34" charset="0"/>
                        </a:rPr>
                        <a:t>Application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Bandwidth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Delay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Jitter</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2000" b="1" i="0" u="none" strike="noStrike" dirty="0">
                          <a:solidFill>
                            <a:srgbClr val="000000"/>
                          </a:solidFill>
                          <a:latin typeface="Arial" pitchFamily="34" charset="0"/>
                          <a:cs typeface="Arial" pitchFamily="34" charset="0"/>
                        </a:rPr>
                        <a:t>Loss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282795">
                <a:tc>
                  <a:txBody>
                    <a:bodyPr/>
                    <a:lstStyle/>
                    <a:p>
                      <a:pPr algn="l" fontAlgn="b"/>
                      <a:r>
                        <a:rPr lang="en-US" sz="2000" b="0" i="0" u="none" strike="noStrike">
                          <a:solidFill>
                            <a:srgbClr val="000000"/>
                          </a:solidFill>
                          <a:latin typeface="Arial" pitchFamily="34" charset="0"/>
                          <a:cs typeface="Arial" pitchFamily="34" charset="0"/>
                        </a:rPr>
                        <a:t>Email</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282795">
                <a:tc>
                  <a:txBody>
                    <a:bodyPr/>
                    <a:lstStyle/>
                    <a:p>
                      <a:pPr algn="l" fontAlgn="b"/>
                      <a:r>
                        <a:rPr lang="en-US" sz="2000" b="0" i="0" u="none" strike="noStrike">
                          <a:solidFill>
                            <a:srgbClr val="000000"/>
                          </a:solidFill>
                          <a:latin typeface="Arial" pitchFamily="34" charset="0"/>
                          <a:cs typeface="Arial" pitchFamily="34" charset="0"/>
                        </a:rPr>
                        <a:t>File sharing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282795">
                <a:tc>
                  <a:txBody>
                    <a:bodyPr/>
                    <a:lstStyle/>
                    <a:p>
                      <a:pPr algn="l" fontAlgn="b"/>
                      <a:r>
                        <a:rPr lang="en-US" sz="2000" b="0" i="0" u="none" strike="noStrike">
                          <a:solidFill>
                            <a:srgbClr val="000000"/>
                          </a:solidFill>
                          <a:latin typeface="Arial" pitchFamily="34" charset="0"/>
                          <a:cs typeface="Arial" pitchFamily="34" charset="0"/>
                        </a:rPr>
                        <a:t>Web access</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282795">
                <a:tc>
                  <a:txBody>
                    <a:bodyPr/>
                    <a:lstStyle/>
                    <a:p>
                      <a:pPr algn="l" fontAlgn="b"/>
                      <a:r>
                        <a:rPr lang="en-US" sz="2000" b="0" i="0" u="none" strike="noStrike">
                          <a:solidFill>
                            <a:srgbClr val="000000"/>
                          </a:solidFill>
                          <a:latin typeface="Arial" pitchFamily="34" charset="0"/>
                          <a:cs typeface="Arial" pitchFamily="34" charset="0"/>
                        </a:rPr>
                        <a:t>Remote login</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Medium</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282795">
                <a:tc>
                  <a:txBody>
                    <a:bodyPr/>
                    <a:lstStyle/>
                    <a:p>
                      <a:pPr algn="l" fontAlgn="b"/>
                      <a:r>
                        <a:rPr lang="en-US" sz="2000" b="0" i="0" u="none" strike="noStrike">
                          <a:solidFill>
                            <a:srgbClr val="000000"/>
                          </a:solidFill>
                          <a:latin typeface="Arial" pitchFamily="34" charset="0"/>
                          <a:cs typeface="Arial" pitchFamily="34" charset="0"/>
                        </a:rPr>
                        <a:t>Audio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282795">
                <a:tc>
                  <a:txBody>
                    <a:bodyPr/>
                    <a:lstStyle/>
                    <a:p>
                      <a:pPr algn="l" fontAlgn="b"/>
                      <a:r>
                        <a:rPr lang="en-US" sz="2000" b="0" i="0" u="none" strike="noStrike">
                          <a:solidFill>
                            <a:srgbClr val="000000"/>
                          </a:solidFill>
                          <a:latin typeface="Arial" pitchFamily="34" charset="0"/>
                          <a:cs typeface="Arial" pitchFamily="34" charset="0"/>
                        </a:rPr>
                        <a:t>Video on demand</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253081">
                <a:tc>
                  <a:txBody>
                    <a:bodyPr/>
                    <a:lstStyle/>
                    <a:p>
                      <a:pPr algn="l" fontAlgn="b"/>
                      <a:r>
                        <a:rPr lang="en-US" sz="2000" b="0" i="0" u="none" strike="noStrike">
                          <a:solidFill>
                            <a:srgbClr val="000000"/>
                          </a:solidFill>
                          <a:latin typeface="Arial" pitchFamily="34" charset="0"/>
                          <a:cs typeface="Arial" pitchFamily="34" charset="0"/>
                        </a:rPr>
                        <a:t>Telephony</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253081">
                <a:tc>
                  <a:txBody>
                    <a:bodyPr/>
                    <a:lstStyle/>
                    <a:p>
                      <a:pPr algn="l" fontAlgn="b"/>
                      <a:r>
                        <a:rPr lang="en-US" sz="2000" b="0" i="0" u="none" strike="noStrike" dirty="0">
                          <a:solidFill>
                            <a:srgbClr val="000000"/>
                          </a:solidFill>
                          <a:latin typeface="Arial" pitchFamily="34" charset="0"/>
                          <a:cs typeface="Arial" pitchFamily="34" charset="0"/>
                        </a:rPr>
                        <a:t>Videoconferencing</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a:solidFill>
                            <a:srgbClr val="000000"/>
                          </a:solidFill>
                          <a:latin typeface="Arial" pitchFamily="34" charset="0"/>
                          <a:cs typeface="Arial" pitchFamily="34" charset="0"/>
                        </a:rPr>
                        <a:t>High</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2000" b="0" i="0" u="none" strike="noStrike" dirty="0">
                          <a:solidFill>
                            <a:srgbClr val="000000"/>
                          </a:solidFill>
                          <a:latin typeface="Arial" pitchFamily="34" charset="0"/>
                          <a:cs typeface="Arial" pitchFamily="34" charset="0"/>
                        </a:rPr>
                        <a:t>Low</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2</a:t>
            </a:r>
            <a:r>
              <a:rPr dirty="0"/>
              <a:t>)</a:t>
            </a:r>
          </a:p>
        </p:txBody>
      </p:sp>
      <p:sp>
        <p:nvSpPr>
          <p:cNvPr id="3" name="object 3"/>
          <p:cNvSpPr txBox="1"/>
          <p:nvPr/>
        </p:nvSpPr>
        <p:spPr>
          <a:xfrm>
            <a:off x="533400" y="838200"/>
            <a:ext cx="4724399" cy="6386364"/>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Bandwidth: </a:t>
            </a:r>
          </a:p>
          <a:p>
            <a:pPr marL="812800" lvl="1" indent="-342900">
              <a:spcBef>
                <a:spcPts val="700"/>
              </a:spcBef>
              <a:buFont typeface="Arial" panose="020B0604020202020204" pitchFamily="34" charset="0"/>
              <a:buChar char="•"/>
            </a:pPr>
            <a:r>
              <a:rPr lang="en-US" sz="2000" spc="-5" dirty="0">
                <a:latin typeface="Arial"/>
                <a:cs typeface="Arial"/>
              </a:rPr>
              <a:t>E-mail, audio, remote login not need much bandwidth. But file sharing and video in all forms need high bandwidth. </a:t>
            </a:r>
          </a:p>
          <a:p>
            <a:pPr marL="355600" indent="-342900">
              <a:lnSpc>
                <a:spcPct val="100000"/>
              </a:lnSpc>
              <a:spcBef>
                <a:spcPts val="700"/>
              </a:spcBef>
              <a:buFont typeface="Arial" panose="020B0604020202020204" pitchFamily="34" charset="0"/>
              <a:buChar char="•"/>
            </a:pPr>
            <a:r>
              <a:rPr lang="en-US" sz="2000" spc="-5" dirty="0">
                <a:latin typeface="Arial"/>
                <a:cs typeface="Arial"/>
              </a:rPr>
              <a:t>Delay:  </a:t>
            </a:r>
          </a:p>
          <a:p>
            <a:pPr marL="812800" lvl="1" indent="-342900">
              <a:spcBef>
                <a:spcPts val="700"/>
              </a:spcBef>
              <a:buFont typeface="Arial" panose="020B0604020202020204" pitchFamily="34" charset="0"/>
              <a:buChar char="•"/>
            </a:pPr>
            <a:r>
              <a:rPr lang="en-US" sz="2000" spc="-5" dirty="0">
                <a:latin typeface="Arial"/>
                <a:cs typeface="Arial"/>
              </a:rPr>
              <a:t>File transfer, email, audio, and video are not delay sensitive. That is if the packets are delayed uniformly across all by a few seconds, no harm is done. So, playing audio or video files from a server does not require low delay.</a:t>
            </a:r>
          </a:p>
          <a:p>
            <a:pPr marL="812800" lvl="1" indent="-342900">
              <a:spcBef>
                <a:spcPts val="700"/>
              </a:spcBef>
              <a:buFont typeface="Arial" panose="020B0604020202020204" pitchFamily="34" charset="0"/>
              <a:buChar char="•"/>
            </a:pPr>
            <a:r>
              <a:rPr lang="en-US" sz="2000" spc="-5" dirty="0">
                <a:latin typeface="Arial"/>
                <a:cs typeface="Arial"/>
              </a:rPr>
              <a:t>But, interactive applications, web access surfing and remote login are more delay sensitive. Telephony, and video conferencing are strictly delay sensitive</a:t>
            </a:r>
          </a:p>
          <a:p>
            <a:pPr marL="12700">
              <a:spcBef>
                <a:spcPts val="700"/>
              </a:spcBef>
            </a:pPr>
            <a:endParaRPr lang="en-US" sz="20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
        <p:nvSpPr>
          <p:cNvPr id="9" name="object 3">
            <a:extLst>
              <a:ext uri="{FF2B5EF4-FFF2-40B4-BE49-F238E27FC236}">
                <a16:creationId xmlns:a16="http://schemas.microsoft.com/office/drawing/2014/main" id="{C2111A03-0A18-44F0-BA93-87BB11CEDF5F}"/>
              </a:ext>
            </a:extLst>
          </p:cNvPr>
          <p:cNvSpPr txBox="1"/>
          <p:nvPr/>
        </p:nvSpPr>
        <p:spPr>
          <a:xfrm>
            <a:off x="5257800" y="1000794"/>
            <a:ext cx="4764505" cy="6040115"/>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Jitter</a:t>
            </a:r>
          </a:p>
          <a:p>
            <a:pPr marL="812800" lvl="1" indent="-342900">
              <a:spcBef>
                <a:spcPts val="700"/>
              </a:spcBef>
              <a:buFont typeface="Arial" panose="020B0604020202020204" pitchFamily="34" charset="0"/>
              <a:buChar char="•"/>
            </a:pPr>
            <a:r>
              <a:rPr lang="en-US" sz="2000" spc="-5" dirty="0">
                <a:latin typeface="Arial"/>
                <a:cs typeface="Arial"/>
              </a:rPr>
              <a:t>E-mail, file sharing and web access not sensitive to irregular arrival of packets.</a:t>
            </a:r>
          </a:p>
          <a:p>
            <a:pPr marL="812800" lvl="1" indent="-342900">
              <a:spcBef>
                <a:spcPts val="700"/>
              </a:spcBef>
              <a:buFont typeface="Arial" panose="020B0604020202020204" pitchFamily="34" charset="0"/>
              <a:buChar char="•"/>
            </a:pPr>
            <a:r>
              <a:rPr lang="en-US" sz="2000" spc="-5" dirty="0">
                <a:latin typeface="Arial"/>
                <a:cs typeface="Arial"/>
              </a:rPr>
              <a:t>Remote login is sensitive</a:t>
            </a:r>
          </a:p>
          <a:p>
            <a:pPr marL="812800" lvl="1" indent="-342900">
              <a:spcBef>
                <a:spcPts val="700"/>
              </a:spcBef>
              <a:buFont typeface="Arial" panose="020B0604020202020204" pitchFamily="34" charset="0"/>
              <a:buChar char="•"/>
            </a:pPr>
            <a:r>
              <a:rPr lang="en-US" sz="2000" spc="-5" dirty="0">
                <a:latin typeface="Arial"/>
                <a:cs typeface="Arial"/>
              </a:rPr>
              <a:t>Video and audio are extremely sensitive to Jitter</a:t>
            </a:r>
          </a:p>
          <a:p>
            <a:pPr marL="355600" indent="-342900">
              <a:lnSpc>
                <a:spcPct val="100000"/>
              </a:lnSpc>
              <a:spcBef>
                <a:spcPts val="700"/>
              </a:spcBef>
              <a:buFont typeface="Arial" panose="020B0604020202020204" pitchFamily="34" charset="0"/>
              <a:buChar char="•"/>
            </a:pPr>
            <a:r>
              <a:rPr lang="en-US" sz="2000" spc="-5" dirty="0">
                <a:latin typeface="Arial"/>
                <a:cs typeface="Arial"/>
              </a:rPr>
              <a:t>Loss:  </a:t>
            </a:r>
          </a:p>
          <a:p>
            <a:pPr marL="812800" lvl="1" indent="-342900">
              <a:spcBef>
                <a:spcPts val="700"/>
              </a:spcBef>
              <a:buFont typeface="Arial" panose="020B0604020202020204" pitchFamily="34" charset="0"/>
              <a:buChar char="•"/>
            </a:pPr>
            <a:r>
              <a:rPr lang="en-US" sz="2000" spc="-5" dirty="0">
                <a:latin typeface="Arial"/>
                <a:cs typeface="Arial"/>
              </a:rPr>
              <a:t>E-mail, file sharing, web access and remote login have more stringent requirements on loss and bits should be delivered correctly.</a:t>
            </a:r>
          </a:p>
          <a:p>
            <a:pPr marL="812800" lvl="1" indent="-342900">
              <a:spcBef>
                <a:spcPts val="700"/>
              </a:spcBef>
              <a:buFont typeface="Arial" panose="020B0604020202020204" pitchFamily="34" charset="0"/>
              <a:buChar char="•"/>
            </a:pPr>
            <a:r>
              <a:rPr lang="en-US" sz="2000" spc="-5" dirty="0">
                <a:latin typeface="Arial"/>
                <a:cs typeface="Arial"/>
              </a:rPr>
              <a:t>Audio and video applications tolerate lost packets.</a:t>
            </a:r>
          </a:p>
          <a:p>
            <a:pPr marL="1270000" lvl="2" indent="-342900">
              <a:spcBef>
                <a:spcPts val="700"/>
              </a:spcBef>
              <a:buFont typeface="Arial" panose="020B0604020202020204" pitchFamily="34" charset="0"/>
              <a:buChar char="•"/>
            </a:pPr>
            <a:r>
              <a:rPr lang="en-US" sz="2000" spc="-5" dirty="0">
                <a:latin typeface="Arial"/>
                <a:cs typeface="Arial"/>
              </a:rPr>
              <a:t>People do not notice short pauses or skipped frames.</a:t>
            </a:r>
          </a:p>
          <a:p>
            <a:pPr marL="355600" indent="-342900">
              <a:spcBef>
                <a:spcPts val="700"/>
              </a:spcBef>
              <a:buFont typeface="Arial" panose="020B0604020202020204" pitchFamily="34" charset="0"/>
              <a:buChar char="•"/>
            </a:pPr>
            <a:r>
              <a:rPr lang="en-US" sz="2000" spc="-5" dirty="0">
                <a:latin typeface="Arial"/>
                <a:cs typeface="Arial"/>
              </a:rPr>
              <a:t> </a:t>
            </a:r>
          </a:p>
        </p:txBody>
      </p:sp>
    </p:spTree>
    <p:extLst>
      <p:ext uri="{BB962C8B-B14F-4D97-AF65-F5344CB8AC3E}">
        <p14:creationId xmlns:p14="http://schemas.microsoft.com/office/powerpoint/2010/main" val="2413253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2006" y="152400"/>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a:t>
            </a:r>
            <a:r>
              <a:rPr lang="en-US" dirty="0"/>
              <a:t>3</a:t>
            </a:r>
            <a:r>
              <a:rPr dirty="0"/>
              <a:t>)</a:t>
            </a:r>
          </a:p>
        </p:txBody>
      </p:sp>
      <p:sp>
        <p:nvSpPr>
          <p:cNvPr id="3" name="object 3"/>
          <p:cNvSpPr txBox="1"/>
          <p:nvPr/>
        </p:nvSpPr>
        <p:spPr>
          <a:xfrm>
            <a:off x="533400" y="838200"/>
            <a:ext cx="9067800" cy="6527428"/>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Network support different categories of QoS</a:t>
            </a:r>
          </a:p>
          <a:p>
            <a:pPr marL="812800" lvl="1" indent="-342900">
              <a:spcBef>
                <a:spcPts val="700"/>
              </a:spcBef>
              <a:buFont typeface="Arial" panose="020B0604020202020204" pitchFamily="34" charset="0"/>
              <a:buChar char="•"/>
            </a:pPr>
            <a:r>
              <a:rPr lang="en-US" sz="2400" spc="-5" dirty="0">
                <a:latin typeface="Arial"/>
                <a:cs typeface="Arial"/>
              </a:rPr>
              <a:t>Constant bit rate (telephony)</a:t>
            </a:r>
          </a:p>
          <a:p>
            <a:pPr marL="1270000" lvl="2" indent="-342900">
              <a:spcBef>
                <a:spcPts val="700"/>
              </a:spcBef>
              <a:buFont typeface="Arial" panose="020B0604020202020204" pitchFamily="34" charset="0"/>
              <a:buChar char="•"/>
            </a:pPr>
            <a:r>
              <a:rPr lang="en-US" sz="2400" spc="-5" dirty="0">
                <a:latin typeface="Arial"/>
                <a:cs typeface="Arial"/>
              </a:rPr>
              <a:t>Simulate a wire by providing uniform bandwidth and a uniform delay</a:t>
            </a:r>
          </a:p>
          <a:p>
            <a:pPr marL="812800" lvl="1" indent="-342900">
              <a:spcBef>
                <a:spcPts val="700"/>
              </a:spcBef>
              <a:buFont typeface="Arial" panose="020B0604020202020204" pitchFamily="34" charset="0"/>
              <a:buChar char="•"/>
            </a:pPr>
            <a:r>
              <a:rPr lang="en-US" sz="2400" spc="-5" dirty="0">
                <a:latin typeface="Arial"/>
                <a:cs typeface="Arial"/>
              </a:rPr>
              <a:t>Real-time variable bit rate (e.g., compressed video conferencing)</a:t>
            </a:r>
          </a:p>
          <a:p>
            <a:pPr marL="1270000" lvl="2" indent="-342900">
              <a:spcBef>
                <a:spcPts val="700"/>
              </a:spcBef>
              <a:buFont typeface="Arial" panose="020B0604020202020204" pitchFamily="34" charset="0"/>
              <a:buChar char="•"/>
            </a:pPr>
            <a:r>
              <a:rPr lang="en-US" sz="2400" spc="-5" dirty="0">
                <a:latin typeface="Arial"/>
                <a:cs typeface="Arial"/>
              </a:rPr>
              <a:t>Sending a complex frame requires many bits, where a shot of white ball requires less bits.</a:t>
            </a:r>
          </a:p>
          <a:p>
            <a:pPr marL="812800" lvl="1" indent="-342900">
              <a:spcBef>
                <a:spcPts val="700"/>
              </a:spcBef>
              <a:buFont typeface="Arial" panose="020B0604020202020204" pitchFamily="34" charset="0"/>
              <a:buChar char="•"/>
            </a:pPr>
            <a:r>
              <a:rPr lang="en-US" sz="2400" spc="-5" dirty="0">
                <a:latin typeface="Arial"/>
                <a:cs typeface="Arial"/>
              </a:rPr>
              <a:t>Non-real-time variable bit rate (e.g., watching a movie on demand)</a:t>
            </a:r>
          </a:p>
          <a:p>
            <a:pPr marL="1270000" lvl="2" indent="-342900">
              <a:spcBef>
                <a:spcPts val="700"/>
              </a:spcBef>
              <a:buFont typeface="Arial" panose="020B0604020202020204" pitchFamily="34" charset="0"/>
              <a:buChar char="•"/>
            </a:pPr>
            <a:r>
              <a:rPr lang="en-US" sz="2400" spc="-5" dirty="0">
                <a:latin typeface="Arial"/>
                <a:cs typeface="Arial"/>
              </a:rPr>
              <a:t>Buffering can be used</a:t>
            </a:r>
          </a:p>
          <a:p>
            <a:pPr marL="812800" lvl="1" indent="-342900">
              <a:spcBef>
                <a:spcPts val="700"/>
              </a:spcBef>
              <a:buFont typeface="Arial" panose="020B0604020202020204" pitchFamily="34" charset="0"/>
              <a:buChar char="•"/>
            </a:pPr>
            <a:r>
              <a:rPr lang="en-US" sz="2400" spc="-5" dirty="0">
                <a:latin typeface="Arial"/>
                <a:cs typeface="Arial"/>
              </a:rPr>
              <a:t>Available bit rate (e.g., file transfer)</a:t>
            </a:r>
          </a:p>
          <a:p>
            <a:pPr marL="927100" lvl="2">
              <a:spcBef>
                <a:spcPts val="700"/>
              </a:spcBef>
            </a:pPr>
            <a:r>
              <a:rPr lang="en-US" sz="2400" spc="-5" dirty="0">
                <a:latin typeface="Arial"/>
                <a:cs typeface="Arial"/>
              </a:rPr>
              <a:t>-Use the available bandwidth.</a:t>
            </a:r>
          </a:p>
          <a:p>
            <a:pPr marL="355600" indent="-342900">
              <a:lnSpc>
                <a:spcPct val="100000"/>
              </a:lnSpc>
              <a:spcBef>
                <a:spcPts val="700"/>
              </a:spcBef>
              <a:buFont typeface="Arial" panose="020B0604020202020204" pitchFamily="34" charset="0"/>
              <a:buChar char="•"/>
            </a:pPr>
            <a:endParaRPr lang="en-US" sz="2400" spc="-5" dirty="0">
              <a:latin typeface="Arial"/>
              <a:cs typeface="Arial"/>
            </a:endParaRPr>
          </a:p>
          <a:p>
            <a:pPr marL="12700">
              <a:spcBef>
                <a:spcPts val="700"/>
              </a:spcBef>
            </a:pPr>
            <a:endParaRPr lang="en-US" sz="2400" spc="-5" dirty="0">
              <a:latin typeface="Arial"/>
              <a:cs typeface="Arial"/>
            </a:endParaRPr>
          </a:p>
        </p:txBody>
      </p:sp>
      <p:sp>
        <p:nvSpPr>
          <p:cNvPr id="4" name="object 4"/>
          <p:cNvSpPr txBox="1"/>
          <p:nvPr/>
        </p:nvSpPr>
        <p:spPr>
          <a:xfrm>
            <a:off x="1463039" y="2974002"/>
            <a:ext cx="8509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pic>
        <p:nvPicPr>
          <p:cNvPr id="21" name="object 21"/>
          <p:cNvPicPr/>
          <p:nvPr/>
        </p:nvPicPr>
        <p:blipFill>
          <a:blip r:embed="rId2" cstate="print"/>
          <a:stretch>
            <a:fillRect/>
          </a:stretch>
        </p:blipFill>
        <p:spPr>
          <a:xfrm>
            <a:off x="1479803" y="6325361"/>
            <a:ext cx="7140702" cy="10668"/>
          </a:xfrm>
          <a:prstGeom prst="rect">
            <a:avLst/>
          </a:prstGeom>
        </p:spPr>
      </p:pic>
    </p:spTree>
    <p:extLst>
      <p:ext uri="{BB962C8B-B14F-4D97-AF65-F5344CB8AC3E}">
        <p14:creationId xmlns:p14="http://schemas.microsoft.com/office/powerpoint/2010/main" val="2059566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9845" y="728726"/>
            <a:ext cx="5916295" cy="574040"/>
          </a:xfrm>
          <a:prstGeom prst="rect">
            <a:avLst/>
          </a:prstGeom>
        </p:spPr>
        <p:txBody>
          <a:bodyPr vert="horz" wrap="square" lIns="0" tIns="12700" rIns="0" bIns="0" rtlCol="0">
            <a:spAutoFit/>
          </a:bodyPr>
          <a:lstStyle/>
          <a:p>
            <a:pPr marL="12700">
              <a:lnSpc>
                <a:spcPct val="100000"/>
              </a:lnSpc>
              <a:spcBef>
                <a:spcPts val="100"/>
              </a:spcBef>
            </a:pPr>
            <a:r>
              <a:rPr dirty="0"/>
              <a:t>Application </a:t>
            </a:r>
            <a:r>
              <a:rPr spc="-5" dirty="0"/>
              <a:t>Requirements</a:t>
            </a:r>
            <a:r>
              <a:rPr spc="-140" dirty="0"/>
              <a:t> </a:t>
            </a:r>
            <a:r>
              <a:rPr dirty="0"/>
              <a:t>(2)</a:t>
            </a:r>
          </a:p>
        </p:txBody>
      </p:sp>
      <p:sp>
        <p:nvSpPr>
          <p:cNvPr id="3" name="object 3"/>
          <p:cNvSpPr txBox="1"/>
          <p:nvPr/>
        </p:nvSpPr>
        <p:spPr>
          <a:xfrm>
            <a:off x="1600200" y="1828800"/>
            <a:ext cx="71227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Network provides service with different kinds of QoS  (Quality of Service) </a:t>
            </a:r>
            <a:r>
              <a:rPr sz="2400" dirty="0">
                <a:latin typeface="Arial"/>
                <a:cs typeface="Arial"/>
              </a:rPr>
              <a:t>to </a:t>
            </a:r>
            <a:r>
              <a:rPr sz="2400" spc="-5" dirty="0">
                <a:latin typeface="Arial"/>
                <a:cs typeface="Arial"/>
              </a:rPr>
              <a:t>meet application</a:t>
            </a:r>
            <a:r>
              <a:rPr sz="2400" spc="-45" dirty="0">
                <a:latin typeface="Arial"/>
                <a:cs typeface="Arial"/>
              </a:rPr>
              <a:t> </a:t>
            </a:r>
            <a:r>
              <a:rPr sz="2400" spc="-5" dirty="0">
                <a:latin typeface="Arial"/>
                <a:cs typeface="Arial"/>
              </a:rPr>
              <a:t>requirements</a:t>
            </a:r>
            <a:endParaRPr sz="24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377333396"/>
              </p:ext>
            </p:extLst>
          </p:nvPr>
        </p:nvGraphicFramePr>
        <p:xfrm>
          <a:off x="1919885" y="2953513"/>
          <a:ext cx="6102350" cy="1865374"/>
        </p:xfrm>
        <a:graphic>
          <a:graphicData uri="http://schemas.openxmlformats.org/drawingml/2006/table">
            <a:tbl>
              <a:tblPr firstRow="1" bandRow="1">
                <a:tableStyleId>{2D5ABB26-0587-4C30-8999-92F81FD0307C}</a:tableStyleId>
              </a:tblPr>
              <a:tblGrid>
                <a:gridCol w="3517265">
                  <a:extLst>
                    <a:ext uri="{9D8B030D-6E8A-4147-A177-3AD203B41FA5}">
                      <a16:colId xmlns:a16="http://schemas.microsoft.com/office/drawing/2014/main" val="20000"/>
                    </a:ext>
                  </a:extLst>
                </a:gridCol>
                <a:gridCol w="2585085">
                  <a:extLst>
                    <a:ext uri="{9D8B030D-6E8A-4147-A177-3AD203B41FA5}">
                      <a16:colId xmlns:a16="http://schemas.microsoft.com/office/drawing/2014/main" val="20001"/>
                    </a:ext>
                  </a:extLst>
                </a:gridCol>
              </a:tblGrid>
              <a:tr h="373379">
                <a:tc>
                  <a:txBody>
                    <a:bodyPr/>
                    <a:lstStyle/>
                    <a:p>
                      <a:pPr marL="94615">
                        <a:lnSpc>
                          <a:spcPct val="100000"/>
                        </a:lnSpc>
                        <a:spcBef>
                          <a:spcPts val="305"/>
                        </a:spcBef>
                      </a:pPr>
                      <a:r>
                        <a:rPr sz="1800" b="1" spc="-5" dirty="0">
                          <a:latin typeface="Arial"/>
                          <a:cs typeface="Arial"/>
                        </a:rPr>
                        <a:t>Network</a:t>
                      </a:r>
                      <a:r>
                        <a:rPr sz="1800" b="1" spc="-15" dirty="0">
                          <a:latin typeface="Arial"/>
                          <a:cs typeface="Arial"/>
                        </a:rPr>
                        <a:t> </a:t>
                      </a:r>
                      <a:r>
                        <a:rPr sz="1800" b="1" spc="-10" dirty="0">
                          <a:latin typeface="Arial"/>
                          <a:cs typeface="Arial"/>
                        </a:rPr>
                        <a:t>Service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345">
                        <a:lnSpc>
                          <a:spcPct val="100000"/>
                        </a:lnSpc>
                        <a:spcBef>
                          <a:spcPts val="305"/>
                        </a:spcBef>
                      </a:pPr>
                      <a:r>
                        <a:rPr sz="1800" b="1" spc="-5" dirty="0">
                          <a:latin typeface="Arial"/>
                          <a:cs typeface="Arial"/>
                        </a:rPr>
                        <a:t>Application</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372618">
                <a:tc>
                  <a:txBody>
                    <a:bodyPr/>
                    <a:lstStyle/>
                    <a:p>
                      <a:pPr marL="94615">
                        <a:lnSpc>
                          <a:spcPct val="100000"/>
                        </a:lnSpc>
                        <a:spcBef>
                          <a:spcPts val="305"/>
                        </a:spcBef>
                      </a:pPr>
                      <a:r>
                        <a:rPr sz="1800" spc="-5" dirty="0">
                          <a:latin typeface="Arial"/>
                          <a:cs typeface="Arial"/>
                        </a:rPr>
                        <a:t>Constant 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30" dirty="0">
                          <a:latin typeface="Arial"/>
                          <a:cs typeface="Arial"/>
                        </a:rPr>
                        <a:t>Telephony</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373380">
                <a:tc>
                  <a:txBody>
                    <a:bodyPr/>
                    <a:lstStyle/>
                    <a:p>
                      <a:pPr marL="94615">
                        <a:lnSpc>
                          <a:spcPct val="100000"/>
                        </a:lnSpc>
                        <a:spcBef>
                          <a:spcPts val="305"/>
                        </a:spcBef>
                      </a:pPr>
                      <a:r>
                        <a:rPr sz="1800" spc="-5" dirty="0">
                          <a:latin typeface="Arial"/>
                          <a:cs typeface="Arial"/>
                        </a:rPr>
                        <a:t>Real-time </a:t>
                      </a:r>
                      <a:r>
                        <a:rPr sz="1800" dirty="0">
                          <a:latin typeface="Arial"/>
                          <a:cs typeface="Arial"/>
                        </a:rPr>
                        <a:t>variable bit</a:t>
                      </a:r>
                      <a:r>
                        <a:rPr sz="1800" spc="-40" dirty="0">
                          <a:latin typeface="Arial"/>
                          <a:cs typeface="Arial"/>
                        </a:rPr>
                        <a:t> </a:t>
                      </a:r>
                      <a:r>
                        <a:rPr sz="1800" spc="-5" dirty="0">
                          <a:latin typeface="Arial"/>
                          <a:cs typeface="Arial"/>
                        </a:rPr>
                        <a:t>rate</a:t>
                      </a:r>
                      <a:endParaRPr sz="1800" dirty="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spc="-5" dirty="0">
                          <a:latin typeface="Arial"/>
                          <a:cs typeface="Arial"/>
                        </a:rPr>
                        <a:t>Videoconferencing</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72617">
                <a:tc>
                  <a:txBody>
                    <a:bodyPr/>
                    <a:lstStyle/>
                    <a:p>
                      <a:pPr marL="94615">
                        <a:lnSpc>
                          <a:spcPct val="100000"/>
                        </a:lnSpc>
                        <a:spcBef>
                          <a:spcPts val="305"/>
                        </a:spcBef>
                      </a:pPr>
                      <a:r>
                        <a:rPr sz="1800" spc="-5" dirty="0">
                          <a:latin typeface="Arial"/>
                          <a:cs typeface="Arial"/>
                        </a:rPr>
                        <a:t>Non-real-time </a:t>
                      </a:r>
                      <a:r>
                        <a:rPr sz="1800" dirty="0">
                          <a:latin typeface="Arial"/>
                          <a:cs typeface="Arial"/>
                        </a:rPr>
                        <a:t>variable bit</a:t>
                      </a:r>
                      <a:r>
                        <a:rPr sz="1800" spc="-70"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Streaming a</a:t>
                      </a:r>
                      <a:r>
                        <a:rPr sz="1800" spc="-45" dirty="0">
                          <a:latin typeface="Arial"/>
                          <a:cs typeface="Arial"/>
                        </a:rPr>
                        <a:t> </a:t>
                      </a:r>
                      <a:r>
                        <a:rPr sz="1800" dirty="0">
                          <a:latin typeface="Arial"/>
                          <a:cs typeface="Arial"/>
                        </a:rPr>
                        <a:t>movie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373380">
                <a:tc>
                  <a:txBody>
                    <a:bodyPr/>
                    <a:lstStyle/>
                    <a:p>
                      <a:pPr marL="94615">
                        <a:lnSpc>
                          <a:spcPct val="100000"/>
                        </a:lnSpc>
                        <a:spcBef>
                          <a:spcPts val="305"/>
                        </a:spcBef>
                      </a:pPr>
                      <a:r>
                        <a:rPr sz="1800" spc="-10" dirty="0">
                          <a:latin typeface="Arial"/>
                          <a:cs typeface="Arial"/>
                        </a:rPr>
                        <a:t>Available </a:t>
                      </a:r>
                      <a:r>
                        <a:rPr sz="1800" spc="-5" dirty="0">
                          <a:latin typeface="Arial"/>
                          <a:cs typeface="Arial"/>
                        </a:rPr>
                        <a:t>bit</a:t>
                      </a:r>
                      <a:r>
                        <a:rPr sz="1800" spc="-25" dirty="0">
                          <a:latin typeface="Arial"/>
                          <a:cs typeface="Arial"/>
                        </a:rPr>
                        <a:t> </a:t>
                      </a:r>
                      <a:r>
                        <a:rPr sz="1800" dirty="0">
                          <a:latin typeface="Arial"/>
                          <a:cs typeface="Arial"/>
                        </a:rPr>
                        <a:t>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710">
                        <a:lnSpc>
                          <a:spcPct val="100000"/>
                        </a:lnSpc>
                        <a:spcBef>
                          <a:spcPts val="305"/>
                        </a:spcBef>
                      </a:pPr>
                      <a:r>
                        <a:rPr sz="1800" dirty="0">
                          <a:latin typeface="Arial"/>
                          <a:cs typeface="Arial"/>
                        </a:rPr>
                        <a:t>File</a:t>
                      </a:r>
                      <a:r>
                        <a:rPr sz="1800" spc="-15" dirty="0">
                          <a:latin typeface="Arial"/>
                          <a:cs typeface="Arial"/>
                        </a:rPr>
                        <a:t> </a:t>
                      </a:r>
                      <a:r>
                        <a:rPr sz="1800" dirty="0">
                          <a:latin typeface="Arial"/>
                          <a:cs typeface="Arial"/>
                        </a:rPr>
                        <a:t>transfer</a:t>
                      </a: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2613914" y="5470652"/>
            <a:ext cx="48221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a:t>
            </a:r>
            <a:r>
              <a:rPr sz="1800" spc="-5" dirty="0">
                <a:solidFill>
                  <a:srgbClr val="FF2BD8"/>
                </a:solidFill>
                <a:latin typeface="Arial"/>
                <a:cs typeface="Arial"/>
              </a:rPr>
              <a:t>of </a:t>
            </a:r>
            <a:r>
              <a:rPr sz="1800" dirty="0">
                <a:solidFill>
                  <a:srgbClr val="FF2BD8"/>
                </a:solidFill>
                <a:latin typeface="Arial"/>
                <a:cs typeface="Arial"/>
              </a:rPr>
              <a:t>QoS </a:t>
            </a:r>
            <a:r>
              <a:rPr sz="1800" spc="-5" dirty="0">
                <a:solidFill>
                  <a:srgbClr val="FF2BD8"/>
                </a:solidFill>
                <a:latin typeface="Arial"/>
                <a:cs typeface="Arial"/>
              </a:rPr>
              <a:t>categories </a:t>
            </a:r>
            <a:r>
              <a:rPr sz="1800" dirty="0">
                <a:solidFill>
                  <a:srgbClr val="FF2BD8"/>
                </a:solidFill>
                <a:latin typeface="Arial"/>
                <a:cs typeface="Arial"/>
              </a:rPr>
              <a:t>from </a:t>
            </a:r>
            <a:r>
              <a:rPr sz="1800" spc="-50" dirty="0">
                <a:solidFill>
                  <a:srgbClr val="FF2BD8"/>
                </a:solidFill>
                <a:latin typeface="Arial"/>
                <a:cs typeface="Arial"/>
              </a:rPr>
              <a:t>ATM</a:t>
            </a:r>
            <a:r>
              <a:rPr sz="1800" spc="-200" dirty="0">
                <a:solidFill>
                  <a:srgbClr val="FF2BD8"/>
                </a:solidFill>
                <a:latin typeface="Arial"/>
                <a:cs typeface="Arial"/>
              </a:rPr>
              <a:t> </a:t>
            </a:r>
            <a:r>
              <a:rPr sz="1800" dirty="0">
                <a:solidFill>
                  <a:srgbClr val="FF2BD8"/>
                </a:solidFill>
                <a:latin typeface="Arial"/>
                <a:cs typeface="Arial"/>
              </a:rPr>
              <a:t>networks</a:t>
            </a:r>
            <a:endParaRPr sz="18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645" y="728726"/>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(1)</a:t>
            </a:r>
          </a:p>
        </p:txBody>
      </p:sp>
      <p:sp>
        <p:nvSpPr>
          <p:cNvPr id="6" name="object 6"/>
          <p:cNvSpPr txBox="1"/>
          <p:nvPr/>
        </p:nvSpPr>
        <p:spPr>
          <a:xfrm>
            <a:off x="609600" y="1676400"/>
            <a:ext cx="8686800" cy="570669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We must know that traffic is being guaranteed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traffic in data is BURSTY!</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Bursts in the traffic are difficult to handle than constant rate traffic as they can fill the buffers and cause packets to be lost.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sz="2400" spc="-5" dirty="0">
                <a:latin typeface="Arial"/>
                <a:cs typeface="Arial"/>
              </a:rPr>
              <a:t>Traffic shaping </a:t>
            </a:r>
            <a:endParaRPr lang="en-US" sz="2400" spc="-5" dirty="0">
              <a:latin typeface="Arial"/>
              <a:cs typeface="Arial"/>
            </a:endParaRPr>
          </a:p>
          <a:p>
            <a:pPr marL="812800" marR="5080" lvl="1" indent="-342900">
              <a:spcBef>
                <a:spcPts val="100"/>
              </a:spcBef>
              <a:buFont typeface="Arial" panose="020B0604020202020204" pitchFamily="34" charset="0"/>
              <a:buChar char="•"/>
            </a:pPr>
            <a:r>
              <a:rPr sz="2400" spc="-5" dirty="0">
                <a:latin typeface="Arial"/>
                <a:cs typeface="Arial"/>
              </a:rPr>
              <a:t>regulates the  average rate and</a:t>
            </a:r>
            <a:r>
              <a:rPr sz="2400" spc="-25" dirty="0">
                <a:latin typeface="Arial"/>
                <a:cs typeface="Arial"/>
              </a:rPr>
              <a:t> </a:t>
            </a:r>
            <a:r>
              <a:rPr sz="2400" spc="-5" dirty="0">
                <a:latin typeface="Arial"/>
                <a:cs typeface="Arial"/>
              </a:rPr>
              <a:t>burstiness</a:t>
            </a:r>
            <a:endParaRPr lang="en-US" sz="2400" spc="-5" dirty="0">
              <a:latin typeface="Arial"/>
              <a:cs typeface="Arial"/>
            </a:endParaRP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Monitoring traffic flow is called  “Traffic policing”</a:t>
            </a:r>
          </a:p>
          <a:p>
            <a:pPr marL="355600" marR="5080" indent="-342900">
              <a:spcBef>
                <a:spcPts val="100"/>
              </a:spcBef>
              <a:buFont typeface="Arial" panose="020B0604020202020204" pitchFamily="34" charset="0"/>
              <a:buChar char="•"/>
            </a:pPr>
            <a:endParaRPr lang="en-IN" sz="2400" spc="-5" dirty="0">
              <a:latin typeface="Arial"/>
              <a:cs typeface="Arial"/>
            </a:endParaRPr>
          </a:p>
          <a:p>
            <a:pPr marL="355600" marR="5080" indent="-342900">
              <a:spcBef>
                <a:spcPts val="100"/>
              </a:spcBef>
              <a:buFont typeface="Arial" panose="020B0604020202020204" pitchFamily="34" charset="0"/>
              <a:buChar char="•"/>
            </a:pPr>
            <a:r>
              <a:rPr lang="en-IN" sz="2400" spc="-5" dirty="0">
                <a:latin typeface="Arial"/>
                <a:cs typeface="Arial"/>
              </a:rPr>
              <a:t>Traffic shaping and Traffic policing are important for real-time data (audio and video).</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395641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bucket algorithm</a:t>
            </a:r>
            <a:endParaRPr dirty="0"/>
          </a:p>
        </p:txBody>
      </p:sp>
      <p:sp>
        <p:nvSpPr>
          <p:cNvPr id="6" name="object 6"/>
          <p:cNvSpPr txBox="1"/>
          <p:nvPr/>
        </p:nvSpPr>
        <p:spPr>
          <a:xfrm>
            <a:off x="533400" y="1295400"/>
            <a:ext cx="8686800" cy="5681042"/>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Sliding window controls the data to be transmitted.</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Leaky bucket algorithm</a:t>
            </a:r>
          </a:p>
          <a:p>
            <a:pPr marL="812800" marR="5080" lvl="1" indent="-342900">
              <a:spcBef>
                <a:spcPts val="100"/>
              </a:spcBef>
              <a:buFont typeface="Arial" panose="020B0604020202020204" pitchFamily="34" charset="0"/>
              <a:buChar char="•"/>
            </a:pPr>
            <a:r>
              <a:rPr lang="en-US" sz="2400" spc="-5" dirty="0">
                <a:latin typeface="Arial"/>
                <a:cs typeface="Arial"/>
              </a:rPr>
              <a:t>Imagine a bucket with a small hole at the bottom.</a:t>
            </a:r>
          </a:p>
          <a:p>
            <a:pPr marL="812800" marR="5080" lvl="1" indent="-342900">
              <a:spcBef>
                <a:spcPts val="100"/>
              </a:spcBef>
              <a:buFont typeface="Arial" panose="020B0604020202020204" pitchFamily="34" charset="0"/>
              <a:buChar char="•"/>
            </a:pPr>
            <a:r>
              <a:rPr lang="en-US" sz="2400" spc="-5" dirty="0">
                <a:latin typeface="Arial"/>
                <a:cs typeface="Arial"/>
              </a:rPr>
              <a:t>No matter the rate the data enters, the outflow is constant.</a:t>
            </a:r>
          </a:p>
          <a:p>
            <a:pPr marL="812800" marR="5080" lvl="1" indent="-342900">
              <a:spcBef>
                <a:spcPts val="100"/>
              </a:spcBef>
              <a:buFont typeface="Arial" panose="020B0604020202020204" pitchFamily="34" charset="0"/>
              <a:buChar char="•"/>
            </a:pPr>
            <a:r>
              <a:rPr lang="en-US" sz="2400" spc="-5" dirty="0">
                <a:latin typeface="Arial"/>
                <a:cs typeface="Arial"/>
              </a:rPr>
              <a:t>Once the bucket is full with a capacity B, any additional water splits over the sides and lost.</a:t>
            </a:r>
          </a:p>
          <a:p>
            <a:pPr marL="812800" marR="5080" lvl="1" indent="-342900">
              <a:spcBef>
                <a:spcPts val="100"/>
              </a:spcBef>
              <a:buFont typeface="Arial" panose="020B0604020202020204" pitchFamily="34" charset="0"/>
              <a:buChar char="•"/>
            </a:pPr>
            <a:r>
              <a:rPr lang="en-US" sz="2400" spc="-5" dirty="0">
                <a:latin typeface="Arial"/>
                <a:cs typeface="Arial"/>
              </a:rPr>
              <a:t>Algorithm</a:t>
            </a:r>
          </a:p>
          <a:p>
            <a:pPr marL="1270000" marR="5080" lvl="2" indent="-342900">
              <a:spcBef>
                <a:spcPts val="100"/>
              </a:spcBef>
              <a:buFont typeface="Arial" panose="020B0604020202020204" pitchFamily="34" charset="0"/>
              <a:buChar char="•"/>
            </a:pPr>
            <a:r>
              <a:rPr lang="en-US" sz="2400" spc="-5" dirty="0">
                <a:latin typeface="Arial"/>
                <a:cs typeface="Arial"/>
              </a:rPr>
              <a:t>Each host is connected to the network containing a leaky bucket.</a:t>
            </a:r>
          </a:p>
          <a:p>
            <a:pPr marL="1270000" marR="5080" lvl="2" indent="-342900">
              <a:spcBef>
                <a:spcPts val="100"/>
              </a:spcBef>
              <a:buFont typeface="Arial" panose="020B0604020202020204" pitchFamily="34" charset="0"/>
              <a:buChar char="•"/>
            </a:pPr>
            <a:r>
              <a:rPr lang="en-US" sz="2400" spc="-5" dirty="0">
                <a:latin typeface="Arial"/>
                <a:cs typeface="Arial"/>
              </a:rPr>
              <a:t>If the packet arrives when the bucket is full, it is queued until enough water leaks out to hold it or be discarded.</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3253923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4572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Leaky and Token buckets</a:t>
            </a:r>
            <a:endParaRPr dirty="0"/>
          </a:p>
        </p:txBody>
      </p:sp>
      <p:grpSp>
        <p:nvGrpSpPr>
          <p:cNvPr id="4" name="Group 3">
            <a:extLst>
              <a:ext uri="{FF2B5EF4-FFF2-40B4-BE49-F238E27FC236}">
                <a16:creationId xmlns:a16="http://schemas.microsoft.com/office/drawing/2014/main" id="{771E41F1-20F1-4FE9-9ACF-E7F9ECCB29A4}"/>
              </a:ext>
            </a:extLst>
          </p:cNvPr>
          <p:cNvGrpSpPr>
            <a:grpSpLocks noGrp="1" noUngrp="1" noChangeAspect="1"/>
          </p:cNvGrpSpPr>
          <p:nvPr/>
        </p:nvGrpSpPr>
        <p:grpSpPr>
          <a:xfrm>
            <a:off x="685800" y="1828800"/>
            <a:ext cx="7772400" cy="3454400"/>
            <a:chOff x="685800" y="1955800"/>
            <a:chExt cx="7772400" cy="3454400"/>
          </a:xfrm>
        </p:grpSpPr>
        <p:pic>
          <p:nvPicPr>
            <p:cNvPr id="5" name="Picture 4" descr="05_Page_25.tif">
              <a:extLst>
                <a:ext uri="{FF2B5EF4-FFF2-40B4-BE49-F238E27FC236}">
                  <a16:creationId xmlns:a16="http://schemas.microsoft.com/office/drawing/2014/main" id="{86FF3C81-880E-4A44-BBD4-02FAE493A35A}"/>
                </a:ext>
              </a:extLst>
            </p:cNvPr>
            <p:cNvPicPr>
              <a:picLocks noRot="1" noChangeAspect="1" noMove="1" noResize="1"/>
            </p:cNvPicPr>
            <p:nvPr isPhoto="1"/>
          </p:nvPicPr>
          <p:blipFill>
            <a:blip r:embed="rId2" cstate="print">
              <a:lum/>
            </a:blip>
            <a:stretch>
              <a:fillRect/>
            </a:stretch>
          </p:blipFill>
          <p:spPr>
            <a:xfrm>
              <a:off x="685800" y="1955800"/>
              <a:ext cx="7772400" cy="2944813"/>
            </a:xfrm>
            <a:prstGeom prst="rect">
              <a:avLst/>
            </a:prstGeom>
            <a:noFill/>
            <a:ln>
              <a:noFill/>
            </a:ln>
          </p:spPr>
        </p:pic>
        <p:sp>
          <p:nvSpPr>
            <p:cNvPr id="7" name="Rectangle 6">
              <a:extLst>
                <a:ext uri="{FF2B5EF4-FFF2-40B4-BE49-F238E27FC236}">
                  <a16:creationId xmlns:a16="http://schemas.microsoft.com/office/drawing/2014/main" id="{B2F709F8-BE8F-453B-AD48-E926B9F0AF46}"/>
                </a:ext>
              </a:extLst>
            </p:cNvPr>
            <p:cNvSpPr/>
            <p:nvPr/>
          </p:nvSpPr>
          <p:spPr>
            <a:xfrm>
              <a:off x="685800" y="5067300"/>
              <a:ext cx="7772400" cy="342900"/>
            </a:xfrm>
            <a:prstGeom prst="rect">
              <a:avLst/>
            </a:prstGeom>
            <a:noFill/>
            <a:ln>
              <a:noFill/>
            </a:ln>
          </p:spPr>
          <p:txBody>
            <a:bodyPr anchor="ctr">
              <a:noAutofit/>
            </a:bodyPr>
            <a:lstStyle/>
            <a:p>
              <a:pPr algn="ctr"/>
              <a:r>
                <a:rPr lang="en-US" sz="2000" dirty="0"/>
                <a:t>(a) Shaping packets. (b) A leaky bucket. (c) A token bucket.</a:t>
              </a:r>
            </a:p>
          </p:txBody>
        </p:sp>
      </p:grpSp>
    </p:spTree>
    <p:extLst>
      <p:ext uri="{BB962C8B-B14F-4D97-AF65-F5344CB8AC3E}">
        <p14:creationId xmlns:p14="http://schemas.microsoft.com/office/powerpoint/2010/main" val="37702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Connectionless service: datagrams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399573" y="1143000"/>
            <a:ext cx="9563418" cy="643253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Packets are injected as datagrams (analogy is telegram).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No advance setup is needed</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is called datagram network.</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handovers long message to transport layer which instructs to deliver packet to P2 on H2. The transport layer runs in H1 (in the operating system). It prepends transport header and handover it to network layer (another procedure)</a:t>
            </a:r>
          </a:p>
          <a:p>
            <a:pPr marL="12700" marR="5080">
              <a:lnSpc>
                <a:spcPct val="100000"/>
              </a:lnSpc>
              <a:spcBef>
                <a:spcPts val="100"/>
              </a:spcBef>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Network layer breaks it into  packets and sends each of them to router A using point-to-point protocol, PPP. </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ISP decided where to send packets. It has to take routing decisions.</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algorithm which does routing decisions are called </a:t>
            </a:r>
            <a:r>
              <a:rPr lang="en-US" sz="2400" b="1" spc="-5" dirty="0">
                <a:uFill>
                  <a:solidFill>
                    <a:srgbClr val="000000"/>
                  </a:solidFill>
                </a:uFill>
                <a:latin typeface="Times New Roman" panose="02020603050405020304" pitchFamily="18" charset="0"/>
                <a:cs typeface="Times New Roman" panose="02020603050405020304" pitchFamily="18" charset="0"/>
              </a:rPr>
              <a:t>routing algorithm</a:t>
            </a:r>
            <a:r>
              <a:rPr lang="en-US" sz="2400" spc="-5" dirty="0">
                <a:uFill>
                  <a:solidFill>
                    <a:srgbClr val="000000"/>
                  </a:solidFill>
                </a:uFill>
                <a:latin typeface="Times New Roman" panose="02020603050405020304" pitchFamily="18" charset="0"/>
                <a:cs typeface="Times New Roman" panose="02020603050405020304" pitchFamily="18" charset="0"/>
              </a:rPr>
              <a:t>.</a:t>
            </a:r>
          </a:p>
          <a:p>
            <a:pPr marL="355600" marR="5080" indent="-342900">
              <a:lnSpc>
                <a:spcPct val="100000"/>
              </a:lnSpc>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 this chapter, we study routing algorithms.</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Internet protocol (IP) is the basis of  the Internet, individually forwards each packet. 32 bits in IPv4 and 128 bits in IPv6.</a:t>
            </a:r>
          </a:p>
        </p:txBody>
      </p:sp>
    </p:spTree>
    <p:extLst>
      <p:ext uri="{BB962C8B-B14F-4D97-AF65-F5344CB8AC3E}">
        <p14:creationId xmlns:p14="http://schemas.microsoft.com/office/powerpoint/2010/main" val="1944146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2222" y="228600"/>
            <a:ext cx="5473955" cy="566822"/>
          </a:xfrm>
          <a:prstGeom prst="rect">
            <a:avLst/>
          </a:prstGeom>
        </p:spPr>
        <p:txBody>
          <a:bodyPr vert="horz" wrap="square" lIns="0" tIns="12700" rIns="0" bIns="0" rtlCol="0">
            <a:spAutoFit/>
          </a:bodyPr>
          <a:lstStyle/>
          <a:p>
            <a:pPr marL="12700">
              <a:lnSpc>
                <a:spcPct val="100000"/>
              </a:lnSpc>
              <a:spcBef>
                <a:spcPts val="100"/>
              </a:spcBef>
            </a:pPr>
            <a:r>
              <a:rPr lang="en-US" dirty="0"/>
              <a:t>Token bucket algorithm</a:t>
            </a:r>
            <a:endParaRPr dirty="0"/>
          </a:p>
        </p:txBody>
      </p:sp>
      <p:sp>
        <p:nvSpPr>
          <p:cNvPr id="6" name="object 6"/>
          <p:cNvSpPr txBox="1"/>
          <p:nvPr/>
        </p:nvSpPr>
        <p:spPr>
          <a:xfrm>
            <a:off x="609600" y="951247"/>
            <a:ext cx="8686800" cy="6801862"/>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Imagine a bucket that is being filled. A tap is running at the rate R and the bucket has a capacity of B, as before.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To send a packet, we must able to take water or tokens as out of bucket.</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If the bucket is empty, we must wait till tokens arrive.</a:t>
            </a: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No more than a fixed number of tokens can accumulate in the bucket.</a:t>
            </a:r>
          </a:p>
          <a:p>
            <a:pPr marL="812800" marR="5080" lvl="1" indent="-342900">
              <a:spcBef>
                <a:spcPts val="100"/>
              </a:spcBef>
              <a:buFont typeface="Arial" panose="020B0604020202020204" pitchFamily="34" charset="0"/>
              <a:buChar char="•"/>
            </a:pPr>
            <a:endParaRPr lang="en-US" sz="2400" spc="-5" dirty="0">
              <a:latin typeface="Arial"/>
              <a:cs typeface="Arial"/>
            </a:endParaRPr>
          </a:p>
          <a:p>
            <a:pPr marL="355600" marR="5080" indent="-342900">
              <a:spcBef>
                <a:spcPts val="100"/>
              </a:spcBef>
              <a:buFont typeface="Arial" panose="020B0604020202020204" pitchFamily="34" charset="0"/>
              <a:buChar char="•"/>
            </a:pPr>
            <a:r>
              <a:rPr lang="en-US" sz="2400" spc="-5" dirty="0">
                <a:latin typeface="Arial"/>
                <a:cs typeface="Arial"/>
              </a:rPr>
              <a:t>Both leaky and token bucket algorithms smoothen the traffic by limiting the rate of flow.</a:t>
            </a:r>
          </a:p>
          <a:p>
            <a:pPr marL="355600" marR="5080" indent="-342900">
              <a:spcBef>
                <a:spcPts val="100"/>
              </a:spcBef>
              <a:buFont typeface="Arial" panose="020B0604020202020204" pitchFamily="34" charset="0"/>
              <a:buChar char="•"/>
            </a:pPr>
            <a:r>
              <a:rPr lang="en-US" sz="2400" spc="-5" dirty="0">
                <a:latin typeface="Arial"/>
                <a:cs typeface="Arial"/>
              </a:rPr>
              <a:t>Leaky and token buckets are easy to implement.</a:t>
            </a:r>
          </a:p>
          <a:p>
            <a:pPr marL="355600" marR="5080" indent="-342900">
              <a:spcBef>
                <a:spcPts val="100"/>
              </a:spcBef>
              <a:buFont typeface="Arial" panose="020B0604020202020204" pitchFamily="34" charset="0"/>
              <a:buChar char="•"/>
            </a:pPr>
            <a:r>
              <a:rPr lang="en-US" sz="2400" spc="-5" dirty="0">
                <a:latin typeface="Arial"/>
                <a:cs typeface="Arial"/>
              </a:rPr>
              <a:t>Comparison: As compared to Leaky Bucket, token bucket algorithm is flexible, allows busty traffic (variable transmission rate) as several tokens can be used at a time.</a:t>
            </a:r>
          </a:p>
          <a:p>
            <a:pPr marL="355600" marR="5080" indent="-342900">
              <a:spcBef>
                <a:spcPts val="100"/>
              </a:spcBef>
              <a:buFont typeface="Arial" panose="020B0604020202020204" pitchFamily="34" charset="0"/>
              <a:buChar char="•"/>
            </a:pPr>
            <a:endParaRPr sz="2400" dirty="0">
              <a:latin typeface="Arial"/>
              <a:cs typeface="Arial"/>
            </a:endParaRPr>
          </a:p>
        </p:txBody>
      </p:sp>
    </p:spTree>
    <p:extLst>
      <p:ext uri="{BB962C8B-B14F-4D97-AF65-F5344CB8AC3E}">
        <p14:creationId xmlns:p14="http://schemas.microsoft.com/office/powerpoint/2010/main" val="1694326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166718"/>
            <a:ext cx="3785870" cy="574040"/>
          </a:xfrm>
          <a:prstGeom prst="rect">
            <a:avLst/>
          </a:prstGeom>
        </p:spPr>
        <p:txBody>
          <a:bodyPr vert="horz" wrap="square" lIns="0" tIns="12700" rIns="0" bIns="0" rtlCol="0">
            <a:spAutoFit/>
          </a:bodyPr>
          <a:lstStyle/>
          <a:p>
            <a:pPr marL="12700">
              <a:lnSpc>
                <a:spcPct val="100000"/>
              </a:lnSpc>
              <a:spcBef>
                <a:spcPts val="100"/>
              </a:spcBef>
            </a:pPr>
            <a:r>
              <a:rPr dirty="0"/>
              <a:t>Traffic Shaping</a:t>
            </a:r>
            <a:r>
              <a:rPr spc="-125" dirty="0"/>
              <a:t> </a:t>
            </a:r>
            <a:r>
              <a:rPr dirty="0"/>
              <a:t>(3)</a:t>
            </a:r>
          </a:p>
        </p:txBody>
      </p:sp>
      <p:pic>
        <p:nvPicPr>
          <p:cNvPr id="4" name="Picture 3">
            <a:extLst>
              <a:ext uri="{FF2B5EF4-FFF2-40B4-BE49-F238E27FC236}">
                <a16:creationId xmlns:a16="http://schemas.microsoft.com/office/drawing/2014/main" id="{6B522DCF-04A6-DD21-C4DD-5F750F09DB54}"/>
              </a:ext>
            </a:extLst>
          </p:cNvPr>
          <p:cNvPicPr>
            <a:picLocks noChangeAspect="1"/>
          </p:cNvPicPr>
          <p:nvPr/>
        </p:nvPicPr>
        <p:blipFill>
          <a:blip r:embed="rId2"/>
          <a:stretch>
            <a:fillRect/>
          </a:stretch>
        </p:blipFill>
        <p:spPr>
          <a:xfrm>
            <a:off x="964556" y="914400"/>
            <a:ext cx="8484243" cy="64770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33400" y="533400"/>
            <a:ext cx="8686800" cy="720453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In </a:t>
            </a:r>
            <a:r>
              <a:rPr lang="en-US" sz="2800" b="0" i="0" dirty="0">
                <a:solidFill>
                  <a:srgbClr val="00339A"/>
                </a:solidFill>
                <a:effectLst/>
                <a:latin typeface="Times New Roman" panose="02020603050405020304" pitchFamily="18" charset="0"/>
                <a:cs typeface="Times New Roman" panose="02020603050405020304" pitchFamily="18" charset="0"/>
              </a:rPr>
              <a:t>Fig. 5-33(a) </a:t>
            </a:r>
            <a:r>
              <a:rPr lang="en-US" sz="2800" b="0" i="0" dirty="0">
                <a:solidFill>
                  <a:srgbClr val="333333"/>
                </a:solidFill>
                <a:effectLst/>
                <a:latin typeface="Times New Roman" panose="02020603050405020304" pitchFamily="18" charset="0"/>
                <a:cs typeface="Times New Roman" panose="02020603050405020304" pitchFamily="18" charset="0"/>
              </a:rPr>
              <a:t>we see the input to the leaky bucket running at 25 MB/sec for 40 msec. In </a:t>
            </a:r>
            <a:r>
              <a:rPr lang="en-US" sz="2800" b="0" i="0" dirty="0">
                <a:solidFill>
                  <a:srgbClr val="00339A"/>
                </a:solidFill>
                <a:effectLst/>
                <a:latin typeface="Times New Roman" panose="02020603050405020304" pitchFamily="18" charset="0"/>
                <a:cs typeface="Times New Roman" panose="02020603050405020304" pitchFamily="18" charset="0"/>
              </a:rPr>
              <a:t>Fig. 5-33(b) </a:t>
            </a:r>
            <a:r>
              <a:rPr lang="en-US" sz="2800" b="0" i="0" dirty="0">
                <a:solidFill>
                  <a:srgbClr val="333333"/>
                </a:solidFill>
                <a:effectLst/>
                <a:latin typeface="Times New Roman" panose="02020603050405020304" pitchFamily="18" charset="0"/>
                <a:cs typeface="Times New Roman" panose="02020603050405020304" pitchFamily="18" charset="0"/>
              </a:rPr>
              <a:t>we see the output draining out at a uniform rate of 2 MB/sec for 500 msec.</a:t>
            </a:r>
            <a:r>
              <a:rPr lang="en-US"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endParaRPr lang="en-US" sz="3200" spc="-5" dirty="0">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800" dirty="0">
                <a:solidFill>
                  <a:srgbClr val="333333"/>
                </a:solidFill>
                <a:latin typeface="Times New Roman" panose="02020603050405020304" pitchFamily="18" charset="0"/>
                <a:cs typeface="Times New Roman" panose="02020603050405020304" pitchFamily="18" charset="0"/>
              </a:rPr>
              <a:t>T</a:t>
            </a:r>
            <a:r>
              <a:rPr lang="en-US" sz="2800" b="0" i="0" dirty="0">
                <a:solidFill>
                  <a:srgbClr val="333333"/>
                </a:solidFill>
                <a:effectLst/>
                <a:latin typeface="Times New Roman" panose="02020603050405020304" pitchFamily="18" charset="0"/>
                <a:cs typeface="Times New Roman" panose="02020603050405020304" pitchFamily="18" charset="0"/>
              </a:rPr>
              <a:t>he token bucket does is allow bursts, but up to a regulated maximum length.</a:t>
            </a:r>
          </a:p>
          <a:p>
            <a:pPr marL="355600" marR="5080" indent="-342900">
              <a:lnSpc>
                <a:spcPct val="100000"/>
              </a:lnSpc>
              <a:spcBef>
                <a:spcPts val="100"/>
              </a:spcBef>
              <a:buFont typeface="Arial" panose="020B0604020202020204" pitchFamily="34" charset="0"/>
              <a:buChar char="•"/>
            </a:pPr>
            <a:endParaRPr lang="en-US" sz="2800" dirty="0">
              <a:solidFill>
                <a:srgbClr val="333333"/>
              </a:solidFill>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In  </a:t>
            </a:r>
            <a:r>
              <a:rPr lang="en-US" sz="2800" b="0" i="0" dirty="0">
                <a:solidFill>
                  <a:srgbClr val="00339A"/>
                </a:solidFill>
                <a:effectLst/>
                <a:latin typeface="Times New Roman" panose="02020603050405020304" pitchFamily="18" charset="0"/>
                <a:cs typeface="Times New Roman" panose="02020603050405020304" pitchFamily="18" charset="0"/>
              </a:rPr>
              <a:t>Fig. 5-33(c),</a:t>
            </a:r>
            <a:r>
              <a:rPr lang="en-US" sz="2800" b="0" i="0" dirty="0">
                <a:solidFill>
                  <a:srgbClr val="333333"/>
                </a:solidFill>
                <a:effectLst/>
                <a:latin typeface="Times New Roman" panose="02020603050405020304" pitchFamily="18" charset="0"/>
                <a:cs typeface="Times New Roman" panose="02020603050405020304" pitchFamily="18" charset="0"/>
              </a:rPr>
              <a:t> we have a token bucket with a capacity of 250 KB.</a:t>
            </a:r>
          </a:p>
          <a:p>
            <a:pPr marL="812800" marR="5080" lvl="1" indent="-342900">
              <a:spcBef>
                <a:spcPts val="100"/>
              </a:spcBef>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Tokens arrive at a rate allowing output at 2 MB/sec. Assuming the token bucket is full when the 1-MB burst arrives, the bucket can drain at the full 25 MB/sec for about 11 msec. Then it has to cut back to 2 MB/sec until the entire input burst has been sent.</a:t>
            </a:r>
            <a:r>
              <a:rPr lang="en-US"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644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304800"/>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42608" y="1066800"/>
            <a:ext cx="8801783" cy="641970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Regulating the traffic is OK.</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However, to provide performance guarantee, we must reserve sufficient resources along the route for performance guarantee.</a:t>
            </a:r>
          </a:p>
          <a:p>
            <a:pPr marL="355600" marR="5080" indent="-342900">
              <a:lnSpc>
                <a:spcPct val="100000"/>
              </a:lnSpc>
              <a:spcBef>
                <a:spcPts val="100"/>
              </a:spcBef>
              <a:buFont typeface="Arial" panose="020B0604020202020204" pitchFamily="34" charset="0"/>
              <a:buChar char="•"/>
            </a:pPr>
            <a:r>
              <a:rPr lang="en-US" sz="2400" dirty="0">
                <a:latin typeface="Arial"/>
                <a:cs typeface="Arial"/>
              </a:rPr>
              <a:t>Packet scheduling algorithms</a:t>
            </a:r>
          </a:p>
          <a:p>
            <a:pPr marL="812800" marR="5080" lvl="1" indent="-342900">
              <a:spcBef>
                <a:spcPts val="100"/>
              </a:spcBef>
              <a:buFont typeface="Arial" panose="020B0604020202020204" pitchFamily="34" charset="0"/>
              <a:buChar char="•"/>
            </a:pPr>
            <a:r>
              <a:rPr lang="en-US" sz="2400" dirty="0">
                <a:latin typeface="Arial"/>
                <a:cs typeface="Arial"/>
              </a:rPr>
              <a:t>Allocate router resources among the packets of a flow and between competing flows.</a:t>
            </a:r>
          </a:p>
          <a:p>
            <a:pPr marL="355600" marR="5080" indent="-342900">
              <a:spcBef>
                <a:spcPts val="100"/>
              </a:spcBef>
              <a:buFont typeface="Arial" panose="020B0604020202020204" pitchFamily="34" charset="0"/>
              <a:buChar char="•"/>
            </a:pPr>
            <a:r>
              <a:rPr lang="en-US" sz="2400" dirty="0">
                <a:latin typeface="Arial"/>
                <a:cs typeface="Arial"/>
              </a:rPr>
              <a:t>Three kinds of resources are reserved</a:t>
            </a:r>
          </a:p>
          <a:p>
            <a:pPr marL="812800" marR="5080" lvl="1" indent="-342900">
              <a:spcBef>
                <a:spcPts val="100"/>
              </a:spcBef>
              <a:buFont typeface="Arial" panose="020B0604020202020204" pitchFamily="34" charset="0"/>
              <a:buChar char="•"/>
            </a:pPr>
            <a:r>
              <a:rPr lang="en-US" sz="2400" dirty="0">
                <a:latin typeface="Arial"/>
                <a:cs typeface="Arial"/>
              </a:rPr>
              <a:t>Bandwidth</a:t>
            </a:r>
          </a:p>
          <a:p>
            <a:pPr marL="1270000" marR="5080" lvl="2" indent="-342900">
              <a:spcBef>
                <a:spcPts val="100"/>
              </a:spcBef>
              <a:buFont typeface="Arial" panose="020B0604020202020204" pitchFamily="34" charset="0"/>
              <a:buChar char="•"/>
            </a:pPr>
            <a:r>
              <a:rPr lang="en-US" sz="2400" dirty="0">
                <a:latin typeface="Arial"/>
                <a:cs typeface="Arial"/>
              </a:rPr>
              <a:t>If flow requires 1Mbps and bandwidth is 2Mbps, one should not try to get three flows through a line.</a:t>
            </a:r>
          </a:p>
          <a:p>
            <a:pPr marL="812800" marR="5080" lvl="1" indent="-342900">
              <a:spcBef>
                <a:spcPts val="100"/>
              </a:spcBef>
              <a:buFont typeface="Arial" panose="020B0604020202020204" pitchFamily="34" charset="0"/>
              <a:buChar char="•"/>
            </a:pPr>
            <a:r>
              <a:rPr lang="en-US" sz="2400" dirty="0">
                <a:latin typeface="Arial"/>
                <a:cs typeface="Arial"/>
              </a:rPr>
              <a:t>Buffer space</a:t>
            </a:r>
          </a:p>
          <a:p>
            <a:pPr marL="1270000" marR="5080" lvl="2" indent="-342900">
              <a:spcBef>
                <a:spcPts val="100"/>
              </a:spcBef>
              <a:buFont typeface="Arial" panose="020B0604020202020204" pitchFamily="34" charset="0"/>
              <a:buChar char="•"/>
            </a:pPr>
            <a:r>
              <a:rPr lang="en-US" sz="2400" dirty="0">
                <a:latin typeface="Arial"/>
                <a:cs typeface="Arial"/>
              </a:rPr>
              <a:t>Purpose of buffer is to absorb the small bursts. To have quality of service, some buffers are reserved for a specific flow.</a:t>
            </a:r>
          </a:p>
          <a:p>
            <a:pPr marL="812800" marR="5080" lvl="1" indent="-342900">
              <a:spcBef>
                <a:spcPts val="100"/>
              </a:spcBef>
              <a:buFont typeface="Arial" panose="020B0604020202020204" pitchFamily="34" charset="0"/>
              <a:buChar char="•"/>
            </a:pPr>
            <a:r>
              <a:rPr lang="en-US" sz="2400" dirty="0">
                <a:latin typeface="Arial"/>
                <a:cs typeface="Arial"/>
              </a:rPr>
              <a:t>CPU cycles</a:t>
            </a:r>
          </a:p>
          <a:p>
            <a:pPr marL="1270000" marR="5080" lvl="2" indent="-342900">
              <a:spcBef>
                <a:spcPts val="100"/>
              </a:spcBef>
              <a:buFont typeface="Arial" panose="020B0604020202020204" pitchFamily="34" charset="0"/>
              <a:buChar char="•"/>
            </a:pPr>
            <a:r>
              <a:rPr lang="en-US" sz="2400" dirty="0">
                <a:latin typeface="Arial"/>
                <a:cs typeface="Arial"/>
              </a:rPr>
              <a:t>Making sure that CPU is not loaded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140335"/>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303" y="714375"/>
            <a:ext cx="8845297" cy="3795911"/>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FIFO: First-Come-First-Serve</a:t>
            </a:r>
          </a:p>
          <a:p>
            <a:pPr marL="812800" marR="5080" lvl="1" indent="-342900">
              <a:spcBef>
                <a:spcPts val="100"/>
              </a:spcBef>
              <a:buFont typeface="Arial" panose="020B0604020202020204" pitchFamily="34" charset="0"/>
              <a:buChar char="•"/>
            </a:pPr>
            <a:r>
              <a:rPr lang="en-US" sz="2400" spc="-5" dirty="0">
                <a:latin typeface="Arial"/>
                <a:cs typeface="Arial"/>
              </a:rPr>
              <a:t>Drop newly arrived packets</a:t>
            </a:r>
          </a:p>
          <a:p>
            <a:pPr marL="812800" marR="5080" lvl="1" indent="-342900">
              <a:spcBef>
                <a:spcPts val="100"/>
              </a:spcBef>
              <a:buFont typeface="Arial" panose="020B0604020202020204" pitchFamily="34" charset="0"/>
              <a:buChar char="•"/>
            </a:pPr>
            <a:r>
              <a:rPr lang="en-US" sz="2400" spc="-5" dirty="0">
                <a:latin typeface="Arial"/>
                <a:cs typeface="Arial"/>
              </a:rPr>
              <a:t>Tail drop behavior</a:t>
            </a:r>
          </a:p>
          <a:p>
            <a:pPr marL="812800" marR="5080" lvl="1" indent="-342900">
              <a:spcBef>
                <a:spcPts val="100"/>
              </a:spcBef>
              <a:buFont typeface="Arial" panose="020B0604020202020204" pitchFamily="34" charset="0"/>
              <a:buChar char="•"/>
            </a:pPr>
            <a:r>
              <a:rPr lang="en-US" sz="2400" spc="-5" dirty="0">
                <a:latin typeface="Arial"/>
                <a:cs typeface="Arial"/>
              </a:rPr>
              <a:t>Simple to implement</a:t>
            </a:r>
          </a:p>
          <a:p>
            <a:pPr marL="812800" marR="5080" lvl="1" indent="-342900">
              <a:spcBef>
                <a:spcPts val="100"/>
              </a:spcBef>
              <a:buFont typeface="Arial" panose="020B0604020202020204" pitchFamily="34" charset="0"/>
              <a:buChar char="•"/>
            </a:pPr>
            <a:r>
              <a:rPr lang="en-US" sz="2400" spc="-5" dirty="0">
                <a:latin typeface="Arial"/>
                <a:cs typeface="Arial"/>
              </a:rPr>
              <a:t>Not good for achieving quality of service in case of multiple flows</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Fair queuing round-robin</a:t>
            </a:r>
          </a:p>
          <a:p>
            <a:pPr marL="812800" marR="5080" lvl="1" indent="-342900">
              <a:spcBef>
                <a:spcPts val="100"/>
              </a:spcBef>
              <a:buFont typeface="Arial" panose="020B0604020202020204" pitchFamily="34" charset="0"/>
              <a:buChar char="•"/>
            </a:pPr>
            <a:r>
              <a:rPr lang="en-US" sz="2400" spc="-5" dirty="0">
                <a:latin typeface="Arial"/>
                <a:cs typeface="Arial"/>
              </a:rPr>
              <a:t>Routers have separate queues, one for each flow.</a:t>
            </a:r>
          </a:p>
          <a:p>
            <a:pPr marL="812800" marR="5080" lvl="1" indent="-342900">
              <a:spcBef>
                <a:spcPts val="100"/>
              </a:spcBef>
              <a:buFont typeface="Arial" panose="020B0604020202020204" pitchFamily="34" charset="0"/>
              <a:buChar char="•"/>
            </a:pPr>
            <a:r>
              <a:rPr lang="en-US" sz="2400" spc="-5" dirty="0">
                <a:latin typeface="Arial"/>
                <a:cs typeface="Arial"/>
              </a:rPr>
              <a:t>When line becomes idle, the router scans queues in a round robin fashion.</a:t>
            </a:r>
          </a:p>
        </p:txBody>
      </p:sp>
      <p:grpSp>
        <p:nvGrpSpPr>
          <p:cNvPr id="18" name="Group 17">
            <a:extLst>
              <a:ext uri="{FF2B5EF4-FFF2-40B4-BE49-F238E27FC236}">
                <a16:creationId xmlns:a16="http://schemas.microsoft.com/office/drawing/2014/main" id="{ED008EAF-DEB2-4D8A-8EEA-D6A0003A4515}"/>
              </a:ext>
            </a:extLst>
          </p:cNvPr>
          <p:cNvGrpSpPr>
            <a:grpSpLocks noGrp="1" noUngrp="1" noChangeAspect="1"/>
          </p:cNvGrpSpPr>
          <p:nvPr/>
        </p:nvGrpSpPr>
        <p:grpSpPr>
          <a:xfrm>
            <a:off x="1143000" y="5222240"/>
            <a:ext cx="7772400" cy="2409825"/>
            <a:chOff x="685800" y="2414588"/>
            <a:chExt cx="7772400" cy="2409825"/>
          </a:xfrm>
        </p:grpSpPr>
        <p:pic>
          <p:nvPicPr>
            <p:cNvPr id="19" name="Picture 18" descr="05_Page_27.tif">
              <a:extLst>
                <a:ext uri="{FF2B5EF4-FFF2-40B4-BE49-F238E27FC236}">
                  <a16:creationId xmlns:a16="http://schemas.microsoft.com/office/drawing/2014/main" id="{FF07328D-0648-4E45-8DC4-3107155684E8}"/>
                </a:ext>
              </a:extLst>
            </p:cNvPr>
            <p:cNvPicPr>
              <a:picLocks noRot="1" noChangeAspect="1" noMove="1" noResize="1"/>
            </p:cNvPicPr>
            <p:nvPr isPhoto="1"/>
          </p:nvPicPr>
          <p:blipFill>
            <a:blip r:embed="rId2" cstate="print">
              <a:lum/>
            </a:blip>
            <a:stretch>
              <a:fillRect/>
            </a:stretch>
          </p:blipFill>
          <p:spPr>
            <a:xfrm>
              <a:off x="685800" y="2414588"/>
              <a:ext cx="7772400" cy="2028825"/>
            </a:xfrm>
            <a:prstGeom prst="rect">
              <a:avLst/>
            </a:prstGeom>
            <a:noFill/>
            <a:ln>
              <a:noFill/>
            </a:ln>
          </p:spPr>
        </p:pic>
        <p:sp>
          <p:nvSpPr>
            <p:cNvPr id="20" name="Rectangle 19">
              <a:extLst>
                <a:ext uri="{FF2B5EF4-FFF2-40B4-BE49-F238E27FC236}">
                  <a16:creationId xmlns:a16="http://schemas.microsoft.com/office/drawing/2014/main" id="{811AFAEA-E19C-46A5-9A34-9859CAF01F10}"/>
                </a:ext>
              </a:extLst>
            </p:cNvPr>
            <p:cNvSpPr/>
            <p:nvPr/>
          </p:nvSpPr>
          <p:spPr>
            <a:xfrm>
              <a:off x="685800" y="4481513"/>
              <a:ext cx="7772400" cy="342900"/>
            </a:xfrm>
            <a:prstGeom prst="rect">
              <a:avLst/>
            </a:prstGeom>
            <a:noFill/>
            <a:ln>
              <a:noFill/>
            </a:ln>
          </p:spPr>
          <p:txBody>
            <a:bodyPr anchor="ctr">
              <a:noAutofit/>
            </a:bodyPr>
            <a:lstStyle/>
            <a:p>
              <a:pPr algn="ctr"/>
              <a:r>
                <a:rPr lang="en-US" sz="2000" dirty="0"/>
                <a:t>Round-robin fair queueing.</a:t>
              </a:r>
            </a:p>
          </p:txBody>
        </p:sp>
      </p:grpSp>
    </p:spTree>
    <p:extLst>
      <p:ext uri="{BB962C8B-B14F-4D97-AF65-F5344CB8AC3E}">
        <p14:creationId xmlns:p14="http://schemas.microsoft.com/office/powerpoint/2010/main" val="655248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1300" y="273297"/>
            <a:ext cx="4495800" cy="574040"/>
          </a:xfrm>
          <a:prstGeom prst="rect">
            <a:avLst/>
          </a:prstGeom>
        </p:spPr>
        <p:txBody>
          <a:bodyPr vert="horz" wrap="square" lIns="0" tIns="12700" rIns="0" bIns="0" rtlCol="0">
            <a:spAutoFit/>
          </a:bodyPr>
          <a:lstStyle/>
          <a:p>
            <a:pPr marL="12700">
              <a:lnSpc>
                <a:spcPct val="100000"/>
              </a:lnSpc>
              <a:spcBef>
                <a:spcPts val="100"/>
              </a:spcBef>
            </a:pPr>
            <a:r>
              <a:rPr dirty="0"/>
              <a:t>Packet Scheduling</a:t>
            </a:r>
            <a:r>
              <a:rPr spc="-135" dirty="0"/>
              <a:t> </a:t>
            </a:r>
            <a:r>
              <a:rPr dirty="0"/>
              <a:t>(2)</a:t>
            </a:r>
          </a:p>
        </p:txBody>
      </p:sp>
      <p:sp>
        <p:nvSpPr>
          <p:cNvPr id="3" name="object 3"/>
          <p:cNvSpPr txBox="1"/>
          <p:nvPr/>
        </p:nvSpPr>
        <p:spPr>
          <a:xfrm>
            <a:off x="609600" y="897547"/>
            <a:ext cx="8839200" cy="3239348"/>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400" spc="-5" dirty="0">
                <a:latin typeface="Arial"/>
                <a:cs typeface="Arial"/>
              </a:rPr>
              <a:t>Byte-byte round robin.</a:t>
            </a:r>
            <a:r>
              <a:rPr lang="en-US" sz="2400" dirty="0">
                <a:latin typeface="Arial"/>
                <a:cs typeface="Arial"/>
              </a:rPr>
              <a:t> </a:t>
            </a:r>
          </a:p>
          <a:p>
            <a:pPr marL="812800" marR="5080" lvl="1" indent="-342900">
              <a:spcBef>
                <a:spcPts val="100"/>
              </a:spcBef>
              <a:buFont typeface="Arial" panose="020B0604020202020204" pitchFamily="34" charset="0"/>
              <a:buChar char="•"/>
            </a:pPr>
            <a:r>
              <a:rPr lang="en-US" sz="2000" spc="-5" dirty="0">
                <a:latin typeface="Arial"/>
                <a:cs typeface="Arial"/>
              </a:rPr>
              <a:t>Compute the virtual time that is the number of  round at which each packet  would finish being sent.</a:t>
            </a:r>
          </a:p>
          <a:p>
            <a:pPr marL="812800" marR="5080" lvl="1" indent="-342900">
              <a:spcBef>
                <a:spcPts val="100"/>
              </a:spcBef>
              <a:buFont typeface="Arial" panose="020B0604020202020204" pitchFamily="34" charset="0"/>
              <a:buChar char="•"/>
            </a:pPr>
            <a:r>
              <a:rPr lang="en-IN" sz="2000" spc="-5" dirty="0">
                <a:latin typeface="Arial"/>
                <a:cs typeface="Arial"/>
              </a:rPr>
              <a:t>It gives all hosts the same priority</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Weighted Fair Scheduling (WFG)</a:t>
            </a:r>
          </a:p>
          <a:p>
            <a:pPr marL="927100" lvl="1" indent="-457200">
              <a:spcBef>
                <a:spcPts val="600"/>
              </a:spcBef>
              <a:buClr>
                <a:srgbClr val="0000FF"/>
              </a:buClr>
              <a:buChar char="•"/>
              <a:tabLst>
                <a:tab pos="469265" algn="l"/>
                <a:tab pos="469900" algn="l"/>
              </a:tabLst>
            </a:pPr>
            <a:r>
              <a:rPr lang="en-US" sz="2000" spc="-5" dirty="0">
                <a:latin typeface="Arial"/>
                <a:cs typeface="Arial"/>
              </a:rPr>
              <a:t>Number of bytes per round will be weight (W) of the flow.</a:t>
            </a:r>
          </a:p>
          <a:p>
            <a:pPr marL="927100" lvl="1" indent="-457200">
              <a:spcBef>
                <a:spcPts val="600"/>
              </a:spcBef>
              <a:buClr>
                <a:srgbClr val="0000FF"/>
              </a:buClr>
              <a:buChar char="•"/>
              <a:tabLst>
                <a:tab pos="469265" algn="l"/>
                <a:tab pos="469900" algn="l"/>
              </a:tabLst>
            </a:pPr>
            <a:r>
              <a:rPr lang="en-US" sz="2000" spc="-5" dirty="0">
                <a:latin typeface="Arial"/>
                <a:cs typeface="Arial"/>
              </a:rPr>
              <a:t>Fi=max(Ai,Fi-1)+Li/W</a:t>
            </a:r>
          </a:p>
          <a:p>
            <a:pPr marL="1384300" lvl="2" indent="-457200">
              <a:spcBef>
                <a:spcPts val="600"/>
              </a:spcBef>
              <a:buClr>
                <a:srgbClr val="0000FF"/>
              </a:buClr>
              <a:buChar char="•"/>
              <a:tabLst>
                <a:tab pos="469265" algn="l"/>
                <a:tab pos="469900" algn="l"/>
              </a:tabLst>
            </a:pPr>
            <a:r>
              <a:rPr lang="en-US" sz="2000" spc="-5" dirty="0">
                <a:latin typeface="Arial"/>
                <a:cs typeface="Arial"/>
              </a:rPr>
              <a:t>Ai is the arrival time, Fi is the finish time, Li is the length of the packet</a:t>
            </a:r>
            <a:endParaRPr sz="2000" dirty="0">
              <a:latin typeface="Arial"/>
              <a:cs typeface="Arial"/>
            </a:endParaRPr>
          </a:p>
        </p:txBody>
      </p:sp>
      <p:grpSp>
        <p:nvGrpSpPr>
          <p:cNvPr id="7" name="Group 6">
            <a:extLst>
              <a:ext uri="{FF2B5EF4-FFF2-40B4-BE49-F238E27FC236}">
                <a16:creationId xmlns:a16="http://schemas.microsoft.com/office/drawing/2014/main" id="{4359E6EF-6B0D-4816-BD85-CD38FD960CA9}"/>
              </a:ext>
            </a:extLst>
          </p:cNvPr>
          <p:cNvGrpSpPr>
            <a:grpSpLocks noGrp="1" noUngrp="1" noChangeAspect="1"/>
          </p:cNvGrpSpPr>
          <p:nvPr/>
        </p:nvGrpSpPr>
        <p:grpSpPr>
          <a:xfrm>
            <a:off x="1143000" y="4617993"/>
            <a:ext cx="7772400" cy="3154407"/>
            <a:chOff x="685800" y="2052638"/>
            <a:chExt cx="7772400" cy="3205162"/>
          </a:xfrm>
        </p:grpSpPr>
        <p:pic>
          <p:nvPicPr>
            <p:cNvPr id="8" name="Picture 7" descr="05_Page_28.tif">
              <a:extLst>
                <a:ext uri="{FF2B5EF4-FFF2-40B4-BE49-F238E27FC236}">
                  <a16:creationId xmlns:a16="http://schemas.microsoft.com/office/drawing/2014/main" id="{65E69347-66B3-46AE-9D23-A8659693779A}"/>
                </a:ext>
              </a:extLst>
            </p:cNvPr>
            <p:cNvPicPr>
              <a:picLocks noRot="1" noChangeAspect="1" noMove="1" noResize="1"/>
            </p:cNvPicPr>
            <p:nvPr isPhoto="1"/>
          </p:nvPicPr>
          <p:blipFill>
            <a:blip r:embed="rId2" cstate="print">
              <a:lum/>
            </a:blip>
            <a:stretch>
              <a:fillRect/>
            </a:stretch>
          </p:blipFill>
          <p:spPr>
            <a:xfrm>
              <a:off x="685800" y="2052638"/>
              <a:ext cx="7772400" cy="2752725"/>
            </a:xfrm>
            <a:prstGeom prst="rect">
              <a:avLst/>
            </a:prstGeom>
            <a:noFill/>
            <a:ln>
              <a:noFill/>
            </a:ln>
          </p:spPr>
        </p:pic>
        <p:sp>
          <p:nvSpPr>
            <p:cNvPr id="9" name="Rectangle 8">
              <a:extLst>
                <a:ext uri="{FF2B5EF4-FFF2-40B4-BE49-F238E27FC236}">
                  <a16:creationId xmlns:a16="http://schemas.microsoft.com/office/drawing/2014/main" id="{C974AF80-AB1C-4B08-9446-1E7DE800F6A7}"/>
                </a:ext>
              </a:extLst>
            </p:cNvPr>
            <p:cNvSpPr/>
            <p:nvPr/>
          </p:nvSpPr>
          <p:spPr>
            <a:xfrm>
              <a:off x="685800" y="4914900"/>
              <a:ext cx="7772400" cy="342900"/>
            </a:xfrm>
            <a:prstGeom prst="rect">
              <a:avLst/>
            </a:prstGeom>
            <a:noFill/>
            <a:ln>
              <a:noFill/>
            </a:ln>
          </p:spPr>
          <p:txBody>
            <a:bodyPr anchor="ctr">
              <a:noAutofit/>
            </a:bodyPr>
            <a:lstStyle/>
            <a:p>
              <a:pPr algn="ctr"/>
              <a:r>
                <a:rPr lang="en-US" sz="2000" dirty="0"/>
                <a:t>(a) Weighted Fair Queueing. (b) Finishing times for the packets.</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(1)</a:t>
            </a:r>
          </a:p>
        </p:txBody>
      </p:sp>
      <p:sp>
        <p:nvSpPr>
          <p:cNvPr id="4" name="object 4"/>
          <p:cNvSpPr txBox="1"/>
          <p:nvPr/>
        </p:nvSpPr>
        <p:spPr>
          <a:xfrm>
            <a:off x="1373442" y="1623695"/>
            <a:ext cx="7309484" cy="119888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Admission control takes </a:t>
            </a:r>
            <a:r>
              <a:rPr sz="2400" dirty="0">
                <a:latin typeface="Arial"/>
                <a:cs typeface="Arial"/>
              </a:rPr>
              <a:t>a </a:t>
            </a:r>
            <a:r>
              <a:rPr sz="2400" spc="-5" dirty="0">
                <a:latin typeface="Arial"/>
                <a:cs typeface="Arial"/>
              </a:rPr>
              <a:t>traffic flow </a:t>
            </a:r>
            <a:r>
              <a:rPr sz="2400" spc="-10" dirty="0">
                <a:latin typeface="Arial"/>
                <a:cs typeface="Arial"/>
              </a:rPr>
              <a:t>specification </a:t>
            </a:r>
            <a:r>
              <a:rPr sz="2400" spc="-5" dirty="0">
                <a:latin typeface="Arial"/>
                <a:cs typeface="Arial"/>
              </a:rPr>
              <a:t>and  decides whether the network can carry</a:t>
            </a:r>
            <a:r>
              <a:rPr sz="2400" spc="5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Sets up packet scheduling to meet</a:t>
            </a:r>
            <a:r>
              <a:rPr sz="2400" spc="15" dirty="0">
                <a:latin typeface="Arial"/>
                <a:cs typeface="Arial"/>
              </a:rPr>
              <a:t> </a:t>
            </a:r>
            <a:r>
              <a:rPr sz="2400" spc="-5" dirty="0">
                <a:latin typeface="Arial"/>
                <a:cs typeface="Arial"/>
              </a:rPr>
              <a:t>QoS</a:t>
            </a:r>
            <a:endParaRPr sz="2400" dirty="0">
              <a:latin typeface="Arial"/>
              <a:cs typeface="Arial"/>
            </a:endParaRPr>
          </a:p>
        </p:txBody>
      </p:sp>
      <p:pic>
        <p:nvPicPr>
          <p:cNvPr id="5" name="object 5"/>
          <p:cNvPicPr/>
          <p:nvPr/>
        </p:nvPicPr>
        <p:blipFill>
          <a:blip r:embed="rId2" cstate="print"/>
          <a:stretch>
            <a:fillRect/>
          </a:stretch>
        </p:blipFill>
        <p:spPr>
          <a:xfrm>
            <a:off x="3069082" y="3429000"/>
            <a:ext cx="3918203" cy="2244090"/>
          </a:xfrm>
          <a:prstGeom prst="rect">
            <a:avLst/>
          </a:prstGeom>
        </p:spPr>
      </p:pic>
      <p:sp>
        <p:nvSpPr>
          <p:cNvPr id="6" name="object 6"/>
          <p:cNvSpPr txBox="1"/>
          <p:nvPr/>
        </p:nvSpPr>
        <p:spPr>
          <a:xfrm>
            <a:off x="3715765" y="5892038"/>
            <a:ext cx="27063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Example flow</a:t>
            </a:r>
            <a:r>
              <a:rPr sz="1800" spc="-110" dirty="0">
                <a:solidFill>
                  <a:srgbClr val="FF2BD8"/>
                </a:solidFill>
                <a:latin typeface="Arial"/>
                <a:cs typeface="Arial"/>
              </a:rPr>
              <a:t> </a:t>
            </a:r>
            <a:r>
              <a:rPr sz="1800" dirty="0">
                <a:solidFill>
                  <a:srgbClr val="FF2BD8"/>
                </a:solidFill>
                <a:latin typeface="Arial"/>
                <a:cs typeface="Arial"/>
              </a:rPr>
              <a:t>specification</a:t>
            </a:r>
            <a:endParaRPr sz="18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654" y="728726"/>
            <a:ext cx="4417060" cy="574040"/>
          </a:xfrm>
          <a:prstGeom prst="rect">
            <a:avLst/>
          </a:prstGeom>
        </p:spPr>
        <p:txBody>
          <a:bodyPr vert="horz" wrap="square" lIns="0" tIns="12700" rIns="0" bIns="0" rtlCol="0">
            <a:spAutoFit/>
          </a:bodyPr>
          <a:lstStyle/>
          <a:p>
            <a:pPr marL="12700">
              <a:lnSpc>
                <a:spcPct val="100000"/>
              </a:lnSpc>
              <a:spcBef>
                <a:spcPts val="100"/>
              </a:spcBef>
            </a:pPr>
            <a:r>
              <a:rPr dirty="0"/>
              <a:t>Admission </a:t>
            </a:r>
            <a:r>
              <a:rPr spc="-5" dirty="0"/>
              <a:t>Control</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31373" y="1524884"/>
            <a:ext cx="7245984" cy="21672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Construction to guarantee bandwidth </a:t>
            </a:r>
            <a:r>
              <a:rPr sz="2400" dirty="0">
                <a:latin typeface="Arial"/>
                <a:cs typeface="Arial"/>
              </a:rPr>
              <a:t>B </a:t>
            </a:r>
            <a:r>
              <a:rPr sz="2400" spc="-5" dirty="0">
                <a:latin typeface="Arial"/>
                <a:cs typeface="Arial"/>
              </a:rPr>
              <a:t>and delay</a:t>
            </a:r>
            <a:r>
              <a:rPr sz="2400" spc="50" dirty="0">
                <a:latin typeface="Arial"/>
                <a:cs typeface="Arial"/>
              </a:rPr>
              <a:t> </a:t>
            </a:r>
            <a:r>
              <a:rPr sz="2400" dirty="0">
                <a:latin typeface="Arial"/>
                <a:cs typeface="Arial"/>
              </a:rPr>
              <a:t>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Shape traffic source to </a:t>
            </a:r>
            <a:r>
              <a:rPr sz="2400" dirty="0">
                <a:latin typeface="Arial"/>
                <a:cs typeface="Arial"/>
              </a:rPr>
              <a:t>a </a:t>
            </a:r>
            <a:r>
              <a:rPr sz="2400" spc="-5" dirty="0">
                <a:latin typeface="Arial"/>
                <a:cs typeface="Arial"/>
              </a:rPr>
              <a:t>(R, B) token bucket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Run </a:t>
            </a:r>
            <a:r>
              <a:rPr sz="2400" dirty="0">
                <a:latin typeface="Arial"/>
                <a:cs typeface="Arial"/>
              </a:rPr>
              <a:t>WFQ </a:t>
            </a:r>
            <a:r>
              <a:rPr lang="en-US" sz="2400" dirty="0">
                <a:latin typeface="Arial"/>
                <a:cs typeface="Arial"/>
              </a:rPr>
              <a:t> (Waited Fair Queue) </a:t>
            </a:r>
            <a:r>
              <a:rPr sz="2400" spc="-5" dirty="0">
                <a:latin typeface="Arial"/>
                <a:cs typeface="Arial"/>
              </a:rPr>
              <a:t>with weight </a:t>
            </a:r>
            <a:r>
              <a:rPr sz="2400" dirty="0">
                <a:latin typeface="Arial"/>
                <a:cs typeface="Arial"/>
              </a:rPr>
              <a:t>W / </a:t>
            </a:r>
            <a:r>
              <a:rPr sz="2400" spc="-5" dirty="0">
                <a:latin typeface="Arial"/>
                <a:cs typeface="Arial"/>
              </a:rPr>
              <a:t>all weights </a:t>
            </a:r>
            <a:r>
              <a:rPr sz="2400" dirty="0">
                <a:latin typeface="Arial"/>
                <a:cs typeface="Arial"/>
              </a:rPr>
              <a:t>&gt;</a:t>
            </a:r>
            <a:r>
              <a:rPr sz="2400" spc="-55" dirty="0">
                <a:latin typeface="Arial"/>
                <a:cs typeface="Arial"/>
              </a:rPr>
              <a:t> </a:t>
            </a:r>
            <a:r>
              <a:rPr sz="2400" spc="-5" dirty="0">
                <a:latin typeface="Arial"/>
                <a:cs typeface="Arial"/>
              </a:rPr>
              <a:t>R/capacity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Holds </a:t>
            </a:r>
            <a:r>
              <a:rPr sz="2400" dirty="0">
                <a:latin typeface="Arial"/>
                <a:cs typeface="Arial"/>
              </a:rPr>
              <a:t>for </a:t>
            </a:r>
            <a:r>
              <a:rPr sz="2400" spc="-5" dirty="0">
                <a:latin typeface="Arial"/>
                <a:cs typeface="Arial"/>
              </a:rPr>
              <a:t>all </a:t>
            </a:r>
            <a:r>
              <a:rPr sz="2400" dirty="0">
                <a:latin typeface="Arial"/>
                <a:cs typeface="Arial"/>
              </a:rPr>
              <a:t>traffic </a:t>
            </a:r>
            <a:r>
              <a:rPr sz="2400" spc="-5" dirty="0">
                <a:latin typeface="Arial"/>
                <a:cs typeface="Arial"/>
              </a:rPr>
              <a:t>patterns, all</a:t>
            </a:r>
            <a:r>
              <a:rPr sz="2400" dirty="0">
                <a:latin typeface="Arial"/>
                <a:cs typeface="Arial"/>
              </a:rPr>
              <a:t> </a:t>
            </a:r>
            <a:r>
              <a:rPr sz="2400" spc="-5" dirty="0">
                <a:latin typeface="Arial"/>
                <a:cs typeface="Arial"/>
              </a:rPr>
              <a:t>topologies</a:t>
            </a:r>
            <a:endParaRPr sz="2400" dirty="0">
              <a:latin typeface="Arial"/>
              <a:cs typeface="Arial"/>
            </a:endParaRPr>
          </a:p>
        </p:txBody>
      </p:sp>
      <p:pic>
        <p:nvPicPr>
          <p:cNvPr id="5" name="object 5"/>
          <p:cNvPicPr/>
          <p:nvPr/>
        </p:nvPicPr>
        <p:blipFill>
          <a:blip r:embed="rId2" cstate="print"/>
          <a:stretch>
            <a:fillRect/>
          </a:stretch>
        </p:blipFill>
        <p:spPr>
          <a:xfrm>
            <a:off x="1343405" y="3989070"/>
            <a:ext cx="7372350" cy="255269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7936" y="189034"/>
            <a:ext cx="2973070" cy="566822"/>
          </a:xfrm>
          <a:prstGeom prst="rect">
            <a:avLst/>
          </a:prstGeom>
        </p:spPr>
        <p:txBody>
          <a:bodyPr vert="horz" wrap="square" lIns="0" tIns="12700" rIns="0" bIns="0" rtlCol="0">
            <a:spAutoFit/>
          </a:bodyPr>
          <a:lstStyle/>
          <a:p>
            <a:pPr algn="ctr">
              <a:lnSpc>
                <a:spcPct val="100000"/>
              </a:lnSpc>
              <a:spcBef>
                <a:spcPts val="100"/>
              </a:spcBef>
            </a:pPr>
            <a:r>
              <a:rPr lang="en-IN" spc="-5" dirty="0"/>
              <a:t>Outline</a:t>
            </a:r>
            <a:endParaRPr dirty="0"/>
          </a:p>
        </p:txBody>
      </p:sp>
      <p:sp>
        <p:nvSpPr>
          <p:cNvPr id="3" name="object 3"/>
          <p:cNvSpPr txBox="1"/>
          <p:nvPr/>
        </p:nvSpPr>
        <p:spPr>
          <a:xfrm>
            <a:off x="335641" y="1447800"/>
            <a:ext cx="4409440" cy="447558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Design</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Issues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Routing</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Algorithms</a:t>
            </a:r>
            <a:endParaRPr lang="en-IN" sz="2400" spc="-5" dirty="0">
              <a:latin typeface="Times New Roman" panose="02020603050405020304" pitchFamily="18" charset="0"/>
              <a:cs typeface="Times New Roman" panose="02020603050405020304" pitchFamily="18" charset="0"/>
            </a:endParaRP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The optimality principle</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Shorted Path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Flooding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Distance vector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Link state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Hierarchical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Broadcast routing</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Multicast routing </a:t>
            </a:r>
            <a:endParaRPr sz="2400" dirty="0">
              <a:latin typeface="Times New Roman" panose="02020603050405020304" pitchFamily="18" charset="0"/>
              <a:cs typeface="Times New Roman" panose="02020603050405020304" pitchFamily="18" charset="0"/>
            </a:endParaRPr>
          </a:p>
        </p:txBody>
      </p:sp>
      <p:sp>
        <p:nvSpPr>
          <p:cNvPr id="4" name="object 3">
            <a:extLst>
              <a:ext uri="{FF2B5EF4-FFF2-40B4-BE49-F238E27FC236}">
                <a16:creationId xmlns:a16="http://schemas.microsoft.com/office/drawing/2014/main" id="{DA77278B-9DD2-541D-E79C-C2119FEE28B6}"/>
              </a:ext>
            </a:extLst>
          </p:cNvPr>
          <p:cNvSpPr txBox="1"/>
          <p:nvPr/>
        </p:nvSpPr>
        <p:spPr>
          <a:xfrm>
            <a:off x="4657565" y="1447800"/>
            <a:ext cx="5019040" cy="4244752"/>
          </a:xfrm>
          <a:prstGeom prst="rect">
            <a:avLst/>
          </a:prstGeom>
        </p:spPr>
        <p:txBody>
          <a:bodyPr vert="horz" wrap="square" lIns="0" tIns="88900" rIns="0" bIns="0" rtlCol="0">
            <a:spAutoFit/>
          </a:bodyPr>
          <a:lstStyle/>
          <a:p>
            <a:pPr marL="469900" indent="-457200">
              <a:lnSpc>
                <a:spcPct val="100000"/>
              </a:lnSpc>
              <a:spcBef>
                <a:spcPts val="600"/>
              </a:spcBef>
              <a:buClr>
                <a:srgbClr val="0000FF"/>
              </a:buClr>
              <a:buChar char="•"/>
              <a:tabLst>
                <a:tab pos="469265" algn="l"/>
                <a:tab pos="469900" algn="l"/>
              </a:tabLst>
            </a:pPr>
            <a:r>
              <a:rPr sz="2400" spc="-5" dirty="0">
                <a:latin typeface="Times New Roman" panose="02020603050405020304" pitchFamily="18" charset="0"/>
                <a:cs typeface="Times New Roman" panose="02020603050405020304" pitchFamily="18" charset="0"/>
              </a:rPr>
              <a:t>Congestion</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Control</a:t>
            </a:r>
            <a:r>
              <a:rPr lang="en-IN" sz="2400" spc="-5" dirty="0">
                <a:latin typeface="Times New Roman" panose="02020603050405020304" pitchFamily="18" charset="0"/>
                <a:cs typeface="Times New Roman" panose="02020603050405020304" pitchFamily="18" charset="0"/>
              </a:rPr>
              <a:t> Algorithms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Principles of congestion control</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prevention policies</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virtual circuit</a:t>
            </a:r>
          </a:p>
          <a:p>
            <a:pPr marL="927100" lvl="1" indent="-457200">
              <a:spcBef>
                <a:spcPts val="600"/>
              </a:spcBef>
              <a:buClr>
                <a:srgbClr val="0000FF"/>
              </a:buClr>
              <a:buChar char="•"/>
              <a:tabLst>
                <a:tab pos="469265" algn="l"/>
                <a:tab pos="469900" algn="l"/>
              </a:tabLst>
            </a:pPr>
            <a:r>
              <a:rPr lang="en-IN" sz="2400" spc="-5" dirty="0">
                <a:latin typeface="Times New Roman" panose="02020603050405020304" pitchFamily="18" charset="0"/>
                <a:cs typeface="Times New Roman" panose="02020603050405020304" pitchFamily="18" charset="0"/>
              </a:rPr>
              <a:t>Congestion control in data gram subnets</a:t>
            </a:r>
            <a:endParaRPr sz="2400"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dirty="0">
                <a:latin typeface="Times New Roman" panose="02020603050405020304" pitchFamily="18" charset="0"/>
                <a:cs typeface="Times New Roman" panose="02020603050405020304" pitchFamily="18" charset="0"/>
              </a:rPr>
              <a:t>Quality </a:t>
            </a:r>
            <a:r>
              <a:rPr sz="2400" spc="-5" dirty="0">
                <a:latin typeface="Times New Roman" panose="02020603050405020304" pitchFamily="18" charset="0"/>
                <a:cs typeface="Times New Roman" panose="02020603050405020304" pitchFamily="18" charset="0"/>
              </a:rPr>
              <a:t>of</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Service</a:t>
            </a:r>
            <a:endParaRPr lang="en-IN" sz="2400" spc="-5" dirty="0">
              <a:latin typeface="Times New Roman" panose="02020603050405020304" pitchFamily="18" charset="0"/>
              <a:cs typeface="Times New Roman" panose="02020603050405020304" pitchFamily="18" charset="0"/>
            </a:endParaRPr>
          </a:p>
          <a:p>
            <a:pPr marL="469900" indent="-457200">
              <a:lnSpc>
                <a:spcPct val="100000"/>
              </a:lnSpc>
              <a:spcBef>
                <a:spcPts val="600"/>
              </a:spcBef>
              <a:buClr>
                <a:srgbClr val="0000FF"/>
              </a:buClr>
              <a:buChar char="•"/>
              <a:tabLst>
                <a:tab pos="469265" algn="l"/>
                <a:tab pos="469900" algn="l"/>
              </a:tabLst>
            </a:pPr>
            <a:r>
              <a:rPr sz="2400" b="1" spc="-5" dirty="0">
                <a:latin typeface="Times New Roman" panose="02020603050405020304" pitchFamily="18" charset="0"/>
                <a:cs typeface="Times New Roman" panose="02020603050405020304" pitchFamily="18" charset="0"/>
              </a:rPr>
              <a:t>Network Layer of the</a:t>
            </a:r>
            <a:r>
              <a:rPr sz="2400" b="1" spc="-65"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Internet</a:t>
            </a:r>
            <a:r>
              <a:rPr lang="en-IN" sz="2400" b="1" spc="-5" dirty="0">
                <a:latin typeface="Times New Roman" panose="02020603050405020304" pitchFamily="18" charset="0"/>
                <a:cs typeface="Times New Roman" panose="02020603050405020304" pitchFamily="18" charset="0"/>
              </a:rPr>
              <a:t>: An overview</a:t>
            </a:r>
            <a:endParaRP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89173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(1)</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1917445" y="2101088"/>
            <a:ext cx="6971665" cy="400304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IP Version </a:t>
            </a:r>
            <a:r>
              <a:rPr sz="2400" dirty="0">
                <a:latin typeface="Arial"/>
                <a:cs typeface="Arial"/>
              </a:rPr>
              <a:t>4</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Addresses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Version </a:t>
            </a:r>
            <a:r>
              <a:rPr sz="2400" dirty="0">
                <a:latin typeface="Arial"/>
                <a:cs typeface="Arial"/>
              </a:rPr>
              <a:t>6</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Internet Control Protocols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Label Switching and MPLS</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OSPF—An Interior Gateway Routing Protocol</a:t>
            </a:r>
            <a:r>
              <a:rPr sz="2400" spc="-4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BGP—The Exterior Gateway Routing Protocol</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Internet Multicasting</a:t>
            </a:r>
            <a:r>
              <a:rPr sz="2400" spc="15"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solidFill>
                  <a:srgbClr val="7E7E7E"/>
                </a:solidFill>
                <a:latin typeface="Arial"/>
                <a:cs typeface="Arial"/>
              </a:rPr>
              <a:t>Mobile IP</a:t>
            </a:r>
            <a:r>
              <a:rPr sz="2400" dirty="0">
                <a:solidFill>
                  <a:srgbClr val="7E7E7E"/>
                </a:solidFill>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2173" y="312810"/>
            <a:ext cx="7543165" cy="574040"/>
          </a:xfrm>
          <a:prstGeom prst="rect">
            <a:avLst/>
          </a:prstGeom>
        </p:spPr>
        <p:txBody>
          <a:bodyPr vert="horz" wrap="square" lIns="0" tIns="12700" rIns="0" bIns="0" rtlCol="0">
            <a:spAutoFit/>
          </a:bodyPr>
          <a:lstStyle/>
          <a:p>
            <a:pPr marL="12700">
              <a:lnSpc>
                <a:spcPct val="100000"/>
              </a:lnSpc>
              <a:spcBef>
                <a:spcPts val="100"/>
              </a:spcBef>
            </a:pPr>
            <a:r>
              <a:rPr spc="-5" dirty="0"/>
              <a:t>Connectionless </a:t>
            </a:r>
            <a:r>
              <a:rPr dirty="0"/>
              <a:t>Service –</a:t>
            </a:r>
            <a:r>
              <a:rPr spc="-90" dirty="0"/>
              <a:t> </a:t>
            </a:r>
            <a:r>
              <a:rPr spc="-5" dirty="0"/>
              <a:t>Datagrams</a:t>
            </a:r>
          </a:p>
        </p:txBody>
      </p:sp>
      <p:sp>
        <p:nvSpPr>
          <p:cNvPr id="3" name="object 3"/>
          <p:cNvSpPr txBox="1"/>
          <p:nvPr/>
        </p:nvSpPr>
        <p:spPr>
          <a:xfrm>
            <a:off x="1027556" y="1074929"/>
            <a:ext cx="7365365"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Packet is forwarded using destination address inside</a:t>
            </a:r>
            <a:r>
              <a:rPr sz="2400" spc="25"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Different packets may take different</a:t>
            </a:r>
            <a:r>
              <a:rPr sz="2400" spc="20" dirty="0">
                <a:latin typeface="Arial"/>
                <a:cs typeface="Arial"/>
              </a:rPr>
              <a:t> </a:t>
            </a:r>
            <a:r>
              <a:rPr sz="2400" spc="-5" dirty="0">
                <a:latin typeface="Arial"/>
                <a:cs typeface="Arial"/>
              </a:rPr>
              <a:t>paths</a:t>
            </a:r>
            <a:endParaRPr sz="2400" dirty="0">
              <a:latin typeface="Arial"/>
              <a:cs typeface="Arial"/>
            </a:endParaRPr>
          </a:p>
        </p:txBody>
      </p:sp>
      <p:grpSp>
        <p:nvGrpSpPr>
          <p:cNvPr id="21" name="Group 20">
            <a:extLst>
              <a:ext uri="{FF2B5EF4-FFF2-40B4-BE49-F238E27FC236}">
                <a16:creationId xmlns:a16="http://schemas.microsoft.com/office/drawing/2014/main" id="{3999DE48-303C-4558-AEA5-B9B98C42E199}"/>
              </a:ext>
            </a:extLst>
          </p:cNvPr>
          <p:cNvGrpSpPr>
            <a:grpSpLocks noGrp="1" noUngrp="1" noChangeAspect="1"/>
          </p:cNvGrpSpPr>
          <p:nvPr/>
        </p:nvGrpSpPr>
        <p:grpSpPr>
          <a:xfrm>
            <a:off x="1003493" y="2172327"/>
            <a:ext cx="8445307" cy="5019675"/>
            <a:chOff x="685800" y="1109663"/>
            <a:chExt cx="7772400" cy="5019675"/>
          </a:xfrm>
        </p:grpSpPr>
        <p:pic>
          <p:nvPicPr>
            <p:cNvPr id="22" name="Picture 21" descr="05_Page_02.tif">
              <a:extLst>
                <a:ext uri="{FF2B5EF4-FFF2-40B4-BE49-F238E27FC236}">
                  <a16:creationId xmlns:a16="http://schemas.microsoft.com/office/drawing/2014/main" id="{18C556A6-0602-4086-A78D-ED6A335B278B}"/>
                </a:ext>
              </a:extLst>
            </p:cNvPr>
            <p:cNvPicPr>
              <a:picLocks noRot="1" noChangeAspect="1" noMove="1" noResize="1"/>
            </p:cNvPicPr>
            <p:nvPr isPhoto="1"/>
          </p:nvPicPr>
          <p:blipFill>
            <a:blip r:embed="rId2" cstate="print">
              <a:lum/>
            </a:blip>
            <a:stretch>
              <a:fillRect/>
            </a:stretch>
          </p:blipFill>
          <p:spPr>
            <a:xfrm>
              <a:off x="685800" y="1109663"/>
              <a:ext cx="7772400" cy="4638675"/>
            </a:xfrm>
            <a:prstGeom prst="rect">
              <a:avLst/>
            </a:prstGeom>
            <a:noFill/>
            <a:ln>
              <a:noFill/>
            </a:ln>
          </p:spPr>
        </p:pic>
        <p:sp>
          <p:nvSpPr>
            <p:cNvPr id="23" name="Rectangle 22">
              <a:extLst>
                <a:ext uri="{FF2B5EF4-FFF2-40B4-BE49-F238E27FC236}">
                  <a16:creationId xmlns:a16="http://schemas.microsoft.com/office/drawing/2014/main" id="{3A6B2345-ACDF-4901-90E5-0B68C75F2F2D}"/>
                </a:ext>
              </a:extLst>
            </p:cNvPr>
            <p:cNvSpPr/>
            <p:nvPr/>
          </p:nvSpPr>
          <p:spPr>
            <a:xfrm>
              <a:off x="685800" y="5786438"/>
              <a:ext cx="7772400" cy="342900"/>
            </a:xfrm>
            <a:prstGeom prst="rect">
              <a:avLst/>
            </a:prstGeom>
            <a:noFill/>
            <a:ln>
              <a:noFill/>
            </a:ln>
          </p:spPr>
          <p:txBody>
            <a:bodyPr anchor="ctr">
              <a:noAutofit/>
            </a:bodyPr>
            <a:lstStyle/>
            <a:p>
              <a:pPr algn="ctr"/>
              <a:r>
                <a:rPr lang="en-US" sz="2000" dirty="0"/>
                <a:t>Routing within a datagram network.</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pc="-5" dirty="0"/>
              <a:t>Network Layer in </a:t>
            </a:r>
            <a:r>
              <a:rPr dirty="0"/>
              <a:t>the Internet</a:t>
            </a:r>
            <a:r>
              <a:rPr spc="-13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739900" y="1823402"/>
            <a:ext cx="6577330" cy="4853893"/>
          </a:xfrm>
          <a:prstGeom prst="rect">
            <a:avLst/>
          </a:prstGeom>
        </p:spPr>
        <p:txBody>
          <a:bodyPr vert="horz" wrap="square" lIns="0" tIns="87630" rIns="0" bIns="0" rtlCol="0">
            <a:spAutoFit/>
          </a:bodyPr>
          <a:lstStyle/>
          <a:p>
            <a:pPr marL="12700">
              <a:lnSpc>
                <a:spcPct val="100000"/>
              </a:lnSpc>
              <a:spcBef>
                <a:spcPts val="690"/>
              </a:spcBef>
            </a:pPr>
            <a:r>
              <a:rPr sz="2800" spc="-5" dirty="0">
                <a:latin typeface="Times New Roman" panose="02020603050405020304" pitchFamily="18" charset="0"/>
                <a:cs typeface="Times New Roman" panose="02020603050405020304" pitchFamily="18" charset="0"/>
              </a:rPr>
              <a:t>IP has been shaped by guiding</a:t>
            </a:r>
            <a:r>
              <a:rPr sz="2800" spc="35" dirty="0">
                <a:latin typeface="Times New Roman" panose="02020603050405020304" pitchFamily="18" charset="0"/>
                <a:cs typeface="Times New Roman" panose="02020603050405020304" pitchFamily="18" charset="0"/>
              </a:rPr>
              <a:t> </a:t>
            </a:r>
            <a:r>
              <a:rPr sz="2800" spc="-5" dirty="0">
                <a:latin typeface="Times New Roman" panose="02020603050405020304" pitchFamily="18" charset="0"/>
                <a:cs typeface="Times New Roman" panose="02020603050405020304" pitchFamily="18" charset="0"/>
              </a:rPr>
              <a:t>principles:</a:t>
            </a:r>
            <a:endParaRPr sz="2800" dirty="0">
              <a:latin typeface="Times New Roman" panose="02020603050405020304" pitchFamily="18" charset="0"/>
              <a:cs typeface="Times New Roman" panose="02020603050405020304" pitchFamily="18" charset="0"/>
            </a:endParaRPr>
          </a:p>
          <a:p>
            <a:pPr marL="812800" indent="-343535">
              <a:lnSpc>
                <a:spcPct val="100000"/>
              </a:lnSpc>
              <a:spcBef>
                <a:spcPts val="49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Make sure it</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works</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Keep it</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simple</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Make clear</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choices</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Exploit modularity</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Expect</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heterogeneity</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Avoid static </a:t>
            </a:r>
            <a:r>
              <a:rPr sz="2400" spc="-10" dirty="0">
                <a:latin typeface="Times New Roman" panose="02020603050405020304" pitchFamily="18" charset="0"/>
                <a:cs typeface="Times New Roman" panose="02020603050405020304" pitchFamily="18" charset="0"/>
              </a:rPr>
              <a:t>options </a:t>
            </a:r>
            <a:r>
              <a:rPr sz="2400" spc="-5" dirty="0">
                <a:latin typeface="Times New Roman" panose="02020603050405020304" pitchFamily="18" charset="0"/>
                <a:cs typeface="Times New Roman" panose="02020603050405020304" pitchFamily="18" charset="0"/>
              </a:rPr>
              <a:t>and</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parameters</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Look for good </a:t>
            </a:r>
            <a:r>
              <a:rPr sz="2400" spc="-10" dirty="0">
                <a:latin typeface="Times New Roman" panose="02020603050405020304" pitchFamily="18" charset="0"/>
                <a:cs typeface="Times New Roman" panose="02020603050405020304" pitchFamily="18" charset="0"/>
              </a:rPr>
              <a:t>design </a:t>
            </a:r>
            <a:r>
              <a:rPr sz="2400" spc="-5" dirty="0">
                <a:latin typeface="Times New Roman" panose="02020603050405020304" pitchFamily="18" charset="0"/>
                <a:cs typeface="Times New Roman" panose="02020603050405020304" pitchFamily="18" charset="0"/>
              </a:rPr>
              <a:t>(not</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perfect)</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Strict sending, tolerant</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receiving</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5" dirty="0">
                <a:latin typeface="Times New Roman" panose="02020603050405020304" pitchFamily="18" charset="0"/>
                <a:cs typeface="Times New Roman" panose="02020603050405020304" pitchFamily="18" charset="0"/>
              </a:rPr>
              <a:t>Think about scalability</a:t>
            </a:r>
            <a:endParaRPr sz="2400" dirty="0">
              <a:latin typeface="Times New Roman" panose="02020603050405020304" pitchFamily="18" charset="0"/>
              <a:cs typeface="Times New Roman" panose="02020603050405020304" pitchFamily="18" charset="0"/>
            </a:endParaRPr>
          </a:p>
          <a:p>
            <a:pPr marL="812800" indent="-343535">
              <a:lnSpc>
                <a:spcPct val="100000"/>
              </a:lnSpc>
              <a:spcBef>
                <a:spcPts val="480"/>
              </a:spcBef>
              <a:buClr>
                <a:srgbClr val="0000FF"/>
              </a:buClr>
              <a:buChar char="−"/>
              <a:tabLst>
                <a:tab pos="812165" algn="l"/>
                <a:tab pos="813435" algn="l"/>
              </a:tabLst>
            </a:pPr>
            <a:r>
              <a:rPr sz="2400" spc="-10" dirty="0">
                <a:latin typeface="Times New Roman" panose="02020603050405020304" pitchFamily="18" charset="0"/>
                <a:cs typeface="Times New Roman" panose="02020603050405020304" pitchFamily="18" charset="0"/>
              </a:rPr>
              <a:t>Consider performance </a:t>
            </a:r>
            <a:r>
              <a:rPr sz="2400" spc="-5" dirty="0">
                <a:latin typeface="Times New Roman" panose="02020603050405020304" pitchFamily="18" charset="0"/>
                <a:cs typeface="Times New Roman" panose="02020603050405020304" pitchFamily="18" charset="0"/>
              </a:rPr>
              <a:t>and</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cost</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39900" y="728726"/>
            <a:ext cx="657733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Network Layer in </a:t>
            </a:r>
            <a:r>
              <a:rPr sz="3600" dirty="0">
                <a:solidFill>
                  <a:srgbClr val="FF0000"/>
                </a:solidFill>
                <a:latin typeface="Arial"/>
                <a:cs typeface="Arial"/>
              </a:rPr>
              <a:t>the Internet</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1121155" y="1624838"/>
            <a:ext cx="77000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Internet is an interconnected collection of many networks  that is held together by the IP</a:t>
            </a:r>
            <a:r>
              <a:rPr sz="2400" spc="15" dirty="0">
                <a:latin typeface="Arial"/>
                <a:cs typeface="Arial"/>
              </a:rPr>
              <a:t> </a:t>
            </a:r>
            <a:r>
              <a:rPr sz="2400" spc="-5" dirty="0">
                <a:latin typeface="Arial"/>
                <a:cs typeface="Arial"/>
              </a:rPr>
              <a:t>protocol</a:t>
            </a:r>
            <a:endParaRPr sz="2400">
              <a:latin typeface="Arial"/>
              <a:cs typeface="Arial"/>
            </a:endParaRPr>
          </a:p>
        </p:txBody>
      </p:sp>
      <p:pic>
        <p:nvPicPr>
          <p:cNvPr id="4" name="object 4"/>
          <p:cNvPicPr/>
          <p:nvPr/>
        </p:nvPicPr>
        <p:blipFill>
          <a:blip r:embed="rId2" cstate="print"/>
          <a:stretch>
            <a:fillRect/>
          </a:stretch>
        </p:blipFill>
        <p:spPr>
          <a:xfrm>
            <a:off x="1645157" y="2577083"/>
            <a:ext cx="6768845" cy="429691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27045" y="728726"/>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a:latin typeface="Arial"/>
              <a:cs typeface="Arial"/>
            </a:endParaRPr>
          </a:p>
        </p:txBody>
      </p:sp>
      <p:sp>
        <p:nvSpPr>
          <p:cNvPr id="3" name="object 3"/>
          <p:cNvSpPr txBox="1"/>
          <p:nvPr/>
        </p:nvSpPr>
        <p:spPr>
          <a:xfrm>
            <a:off x="1297685" y="1641815"/>
            <a:ext cx="74612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IPv4 (Internet Protocol) header is carried on all packets  and has fields for the key parts of the</a:t>
            </a:r>
            <a:r>
              <a:rPr sz="2400" spc="10" dirty="0">
                <a:latin typeface="Arial"/>
                <a:cs typeface="Arial"/>
              </a:rPr>
              <a:t> </a:t>
            </a:r>
            <a:r>
              <a:rPr sz="2400" spc="-5" dirty="0">
                <a:latin typeface="Arial"/>
                <a:cs typeface="Arial"/>
              </a:rPr>
              <a:t>protocol:</a:t>
            </a:r>
            <a:endParaRPr sz="2400" dirty="0">
              <a:latin typeface="Arial"/>
              <a:cs typeface="Arial"/>
            </a:endParaRPr>
          </a:p>
        </p:txBody>
      </p:sp>
      <p:grpSp>
        <p:nvGrpSpPr>
          <p:cNvPr id="4" name="object 4"/>
          <p:cNvGrpSpPr/>
          <p:nvPr/>
        </p:nvGrpSpPr>
        <p:grpSpPr>
          <a:xfrm>
            <a:off x="457200" y="2414777"/>
            <a:ext cx="9144000" cy="4177029"/>
            <a:chOff x="457200" y="2414777"/>
            <a:chExt cx="9144000" cy="4177029"/>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113281" y="2822448"/>
              <a:ext cx="7832597" cy="3768851"/>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27045" y="381000"/>
            <a:ext cx="50025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IP Version 4 Protocol</a:t>
            </a:r>
            <a:r>
              <a:rPr sz="3600" spc="-140" dirty="0">
                <a:solidFill>
                  <a:srgbClr val="FF0000"/>
                </a:solidFill>
                <a:latin typeface="Arial"/>
                <a:cs typeface="Arial"/>
              </a:rPr>
              <a:t> </a:t>
            </a:r>
            <a:r>
              <a:rPr sz="3600" dirty="0">
                <a:solidFill>
                  <a:srgbClr val="FF0000"/>
                </a:solidFill>
                <a:latin typeface="Arial"/>
                <a:cs typeface="Arial"/>
              </a:rPr>
              <a:t>(1)</a:t>
            </a:r>
            <a:endParaRPr sz="3600" dirty="0">
              <a:latin typeface="Arial"/>
              <a:cs typeface="Arial"/>
            </a:endParaRPr>
          </a:p>
        </p:txBody>
      </p:sp>
      <p:sp>
        <p:nvSpPr>
          <p:cNvPr id="3" name="object 3"/>
          <p:cNvSpPr txBox="1"/>
          <p:nvPr/>
        </p:nvSpPr>
        <p:spPr>
          <a:xfrm>
            <a:off x="494410" y="955040"/>
            <a:ext cx="4763390" cy="677621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Version filed</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IHL: header length</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Differentiated services: type of service</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Total length: every thing in the datagram</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Identification field:  which packet the newly arrived fragment belong to</a:t>
            </a:r>
          </a:p>
          <a:p>
            <a:pPr marL="812800" marR="5080" lvl="1"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All the fragments of the same packet  have the same identification code.</a:t>
            </a:r>
          </a:p>
          <a:p>
            <a:pPr marL="355600" marR="5080"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Next field: not defined</a:t>
            </a:r>
          </a:p>
          <a:p>
            <a:pPr marL="355600" marR="5080"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DF: do not fragment</a:t>
            </a:r>
          </a:p>
          <a:p>
            <a:pPr marL="355600" marR="5080"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MF more fragments</a:t>
            </a:r>
          </a:p>
          <a:p>
            <a:pPr marL="812800" marR="5080" lvl="1"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It is set to know whether all the fragments of datagram have arrived.</a:t>
            </a:r>
          </a:p>
        </p:txBody>
      </p:sp>
      <p:sp>
        <p:nvSpPr>
          <p:cNvPr id="7" name="object 3">
            <a:extLst>
              <a:ext uri="{FF2B5EF4-FFF2-40B4-BE49-F238E27FC236}">
                <a16:creationId xmlns:a16="http://schemas.microsoft.com/office/drawing/2014/main" id="{3B938DB9-F702-408E-A94C-6B292C5B36E7}"/>
              </a:ext>
            </a:extLst>
          </p:cNvPr>
          <p:cNvSpPr txBox="1"/>
          <p:nvPr/>
        </p:nvSpPr>
        <p:spPr>
          <a:xfrm>
            <a:off x="5297645" y="1156377"/>
            <a:ext cx="4463860" cy="6065763"/>
          </a:xfrm>
          <a:prstGeom prst="rect">
            <a:avLst/>
          </a:prstGeom>
        </p:spPr>
        <p:txBody>
          <a:bodyPr vert="horz" wrap="square" lIns="0" tIns="12700" rIns="0" bIns="0" rtlCol="0">
            <a:spAutoFit/>
          </a:bodyPr>
          <a:lstStyle/>
          <a:p>
            <a:pPr marL="355600" marR="5080"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Fragment offset</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Where in the current packet this packet belongs</a:t>
            </a:r>
          </a:p>
          <a:p>
            <a:pPr marL="355600" marR="5080" indent="-342900">
              <a:spcBef>
                <a:spcPts val="100"/>
              </a:spcBef>
              <a:buFont typeface="Arial" panose="020B0604020202020204" pitchFamily="34" charset="0"/>
              <a:buChar char="•"/>
            </a:pPr>
            <a:r>
              <a:rPr lang="en-US" sz="2000" spc="-5" dirty="0" err="1">
                <a:latin typeface="Times New Roman" panose="02020603050405020304" pitchFamily="18" charset="0"/>
                <a:cs typeface="Times New Roman" panose="02020603050405020304" pitchFamily="18" charset="0"/>
              </a:rPr>
              <a:t>TtL</a:t>
            </a:r>
            <a:r>
              <a:rPr lang="en-US" sz="2000" spc="-5" dirty="0">
                <a:latin typeface="Times New Roman" panose="02020603050405020304" pitchFamily="18" charset="0"/>
                <a:cs typeface="Times New Roman" panose="02020603050405020304" pitchFamily="18" charset="0"/>
              </a:rPr>
              <a:t>: Time to live</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To limit packet life time </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Decremented after each hop</a:t>
            </a:r>
          </a:p>
          <a:p>
            <a:pPr marL="355600" marR="5080"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Protocol: UDP or TCP</a:t>
            </a:r>
          </a:p>
          <a:p>
            <a:pPr marL="355600" marR="5080"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Header checksum</a:t>
            </a:r>
          </a:p>
          <a:p>
            <a:pPr marL="355600" marR="5080"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Source and destination address indicate the IP address of source and destination</a:t>
            </a:r>
          </a:p>
          <a:p>
            <a:pPr marL="355600" marR="5080"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Options field</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For other ideas</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Security</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Strict route</a:t>
            </a:r>
          </a:p>
          <a:p>
            <a:pPr marL="1270000" marR="5080" lvl="2"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Set of routes</a:t>
            </a:r>
          </a:p>
          <a:p>
            <a:pPr marL="812800" marR="5080" lvl="1"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Lose routes</a:t>
            </a:r>
          </a:p>
          <a:p>
            <a:pPr marL="1270000" marR="5080" lvl="2" indent="-342900">
              <a:spcBef>
                <a:spcPts val="100"/>
              </a:spcBef>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Set of routes</a:t>
            </a:r>
          </a:p>
          <a:p>
            <a:pPr marL="812800" marR="5080" lvl="1" indent="-342900">
              <a:spcBef>
                <a:spcPts val="100"/>
              </a:spcBef>
              <a:buFont typeface="Arial" panose="020B0604020202020204" pitchFamily="34" charset="0"/>
              <a:buChar char="•"/>
            </a:pPr>
            <a:endParaRPr lang="en-US" sz="2000" spc="-5" dirty="0">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endParaRPr lang="en-US" sz="2000" spc="-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4422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87365" cy="574040"/>
          </a:xfrm>
          <a:prstGeom prst="rect">
            <a:avLst/>
          </a:prstGeom>
        </p:spPr>
        <p:txBody>
          <a:bodyPr vert="horz" wrap="square" lIns="0" tIns="12700" rIns="0" bIns="0" rtlCol="0">
            <a:spAutoFit/>
          </a:bodyPr>
          <a:lstStyle/>
          <a:p>
            <a:pPr marL="12700">
              <a:lnSpc>
                <a:spcPct val="100000"/>
              </a:lnSpc>
              <a:spcBef>
                <a:spcPts val="100"/>
              </a:spcBef>
            </a:pPr>
            <a:r>
              <a:rPr dirty="0"/>
              <a:t>IP Addresses (1) –</a:t>
            </a:r>
            <a:r>
              <a:rPr spc="-100" dirty="0"/>
              <a:t> </a:t>
            </a:r>
            <a:r>
              <a:rPr spc="-5" dirty="0"/>
              <a:t>Prefixes</a:t>
            </a:r>
          </a:p>
        </p:txBody>
      </p:sp>
      <p:sp>
        <p:nvSpPr>
          <p:cNvPr id="3" name="object 3"/>
          <p:cNvSpPr txBox="1"/>
          <p:nvPr/>
        </p:nvSpPr>
        <p:spPr>
          <a:xfrm>
            <a:off x="1447800" y="1710055"/>
            <a:ext cx="6650990" cy="1793239"/>
          </a:xfrm>
          <a:prstGeom prst="rect">
            <a:avLst/>
          </a:prstGeom>
        </p:spPr>
        <p:txBody>
          <a:bodyPr vert="horz" wrap="square" lIns="0" tIns="88900" rIns="0" bIns="0" rtlCol="0">
            <a:spAutoFit/>
          </a:bodyPr>
          <a:lstStyle/>
          <a:p>
            <a:pPr marL="50800">
              <a:lnSpc>
                <a:spcPct val="100000"/>
              </a:lnSpc>
              <a:spcBef>
                <a:spcPts val="700"/>
              </a:spcBef>
            </a:pPr>
            <a:r>
              <a:rPr sz="2400" spc="-5" dirty="0">
                <a:latin typeface="Arial"/>
                <a:cs typeface="Arial"/>
              </a:rPr>
              <a:t>Addresses are allocated in blocks called</a:t>
            </a:r>
            <a:r>
              <a:rPr sz="2400" spc="20" dirty="0">
                <a:latin typeface="Arial"/>
                <a:cs typeface="Arial"/>
              </a:rPr>
              <a:t> </a:t>
            </a:r>
            <a:r>
              <a:rPr sz="2400" u="heavy" spc="-5" dirty="0">
                <a:uFill>
                  <a:solidFill>
                    <a:srgbClr val="000000"/>
                  </a:solidFill>
                </a:uFill>
                <a:latin typeface="Arial"/>
                <a:cs typeface="Arial"/>
              </a:rPr>
              <a:t>prefixes</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Prefix is determined by the network</a:t>
            </a:r>
            <a:r>
              <a:rPr sz="2400" dirty="0">
                <a:latin typeface="Arial"/>
                <a:cs typeface="Arial"/>
              </a:rPr>
              <a:t> </a:t>
            </a:r>
            <a:r>
              <a:rPr sz="2400" spc="-5" dirty="0">
                <a:latin typeface="Arial"/>
                <a:cs typeface="Arial"/>
              </a:rPr>
              <a:t>portion</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Has 2</a:t>
            </a:r>
            <a:r>
              <a:rPr sz="2400" spc="-7" baseline="24305" dirty="0">
                <a:latin typeface="Arial"/>
                <a:cs typeface="Arial"/>
              </a:rPr>
              <a:t>L </a:t>
            </a:r>
            <a:r>
              <a:rPr sz="2400" spc="-5" dirty="0">
                <a:latin typeface="Arial"/>
                <a:cs typeface="Arial"/>
              </a:rPr>
              <a:t>addresses aligned on </a:t>
            </a:r>
            <a:r>
              <a:rPr sz="2400" spc="5" dirty="0">
                <a:latin typeface="Arial"/>
                <a:cs typeface="Arial"/>
              </a:rPr>
              <a:t>2</a:t>
            </a:r>
            <a:r>
              <a:rPr sz="2400" spc="7" baseline="24305" dirty="0">
                <a:latin typeface="Arial"/>
                <a:cs typeface="Arial"/>
              </a:rPr>
              <a:t>L</a:t>
            </a:r>
            <a:r>
              <a:rPr sz="2400" spc="22" baseline="24305" dirty="0">
                <a:latin typeface="Arial"/>
                <a:cs typeface="Arial"/>
              </a:rPr>
              <a:t> </a:t>
            </a:r>
            <a:r>
              <a:rPr sz="2400" spc="-5" dirty="0">
                <a:latin typeface="Arial"/>
                <a:cs typeface="Arial"/>
              </a:rPr>
              <a:t>boundary</a:t>
            </a:r>
            <a:endParaRPr sz="2400" dirty="0">
              <a:latin typeface="Arial"/>
              <a:cs typeface="Arial"/>
            </a:endParaRPr>
          </a:p>
          <a:p>
            <a:pPr marL="508000" indent="-457200">
              <a:lnSpc>
                <a:spcPct val="100000"/>
              </a:lnSpc>
              <a:spcBef>
                <a:spcPts val="600"/>
              </a:spcBef>
              <a:buClr>
                <a:srgbClr val="0000FF"/>
              </a:buClr>
              <a:buChar char="•"/>
              <a:tabLst>
                <a:tab pos="507365" algn="l"/>
                <a:tab pos="508000" algn="l"/>
              </a:tabLst>
            </a:pPr>
            <a:r>
              <a:rPr sz="2400" spc="-5" dirty="0">
                <a:latin typeface="Arial"/>
                <a:cs typeface="Arial"/>
              </a:rPr>
              <a:t>Written address/length, e.g.,</a:t>
            </a:r>
            <a:r>
              <a:rPr sz="2400" spc="-15" dirty="0">
                <a:latin typeface="Arial"/>
                <a:cs typeface="Arial"/>
              </a:rPr>
              <a:t> </a:t>
            </a:r>
            <a:r>
              <a:rPr sz="2400" spc="-5" dirty="0">
                <a:latin typeface="Arial"/>
                <a:cs typeface="Arial"/>
              </a:rPr>
              <a:t>18.0.31.0/24</a:t>
            </a:r>
            <a:endParaRPr sz="2400" dirty="0">
              <a:latin typeface="Arial"/>
              <a:cs typeface="Arial"/>
            </a:endParaRPr>
          </a:p>
        </p:txBody>
      </p:sp>
      <p:pic>
        <p:nvPicPr>
          <p:cNvPr id="4" name="object 4"/>
          <p:cNvPicPr/>
          <p:nvPr/>
        </p:nvPicPr>
        <p:blipFill>
          <a:blip r:embed="rId2" cstate="print"/>
          <a:stretch>
            <a:fillRect/>
          </a:stretch>
        </p:blipFill>
        <p:spPr>
          <a:xfrm>
            <a:off x="995172" y="3910584"/>
            <a:ext cx="8049006" cy="2390393"/>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483" y="728726"/>
            <a:ext cx="5612765" cy="574040"/>
          </a:xfrm>
          <a:prstGeom prst="rect">
            <a:avLst/>
          </a:prstGeom>
        </p:spPr>
        <p:txBody>
          <a:bodyPr vert="horz" wrap="square" lIns="0" tIns="12700" rIns="0" bIns="0" rtlCol="0">
            <a:spAutoFit/>
          </a:bodyPr>
          <a:lstStyle/>
          <a:p>
            <a:pPr marL="12700">
              <a:lnSpc>
                <a:spcPct val="100000"/>
              </a:lnSpc>
              <a:spcBef>
                <a:spcPts val="100"/>
              </a:spcBef>
            </a:pPr>
            <a:r>
              <a:rPr dirty="0"/>
              <a:t>IP Addresses (2) –</a:t>
            </a:r>
            <a:r>
              <a:rPr spc="-135" dirty="0"/>
              <a:t> </a:t>
            </a:r>
            <a:r>
              <a:rPr spc="-5" dirty="0"/>
              <a:t>Subnets</a:t>
            </a:r>
          </a:p>
        </p:txBody>
      </p:sp>
      <p:sp>
        <p:nvSpPr>
          <p:cNvPr id="3" name="object 3"/>
          <p:cNvSpPr txBox="1"/>
          <p:nvPr/>
        </p:nvSpPr>
        <p:spPr>
          <a:xfrm>
            <a:off x="487680" y="1461077"/>
            <a:ext cx="8893301" cy="135165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400" spc="-5" dirty="0">
                <a:latin typeface="Arial"/>
                <a:cs typeface="Arial"/>
              </a:rPr>
              <a:t>Subnetting splits up IP prefix to help with</a:t>
            </a:r>
            <a:r>
              <a:rPr sz="2400" spc="-15" dirty="0">
                <a:latin typeface="Arial"/>
                <a:cs typeface="Arial"/>
              </a:rPr>
              <a:t> </a:t>
            </a:r>
            <a:r>
              <a:rPr sz="2400" spc="-5" dirty="0">
                <a:latin typeface="Arial"/>
                <a:cs typeface="Arial"/>
              </a:rPr>
              <a:t>management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Looks like </a:t>
            </a:r>
            <a:r>
              <a:rPr sz="2400" dirty="0">
                <a:latin typeface="Arial"/>
                <a:cs typeface="Arial"/>
              </a:rPr>
              <a:t>a </a:t>
            </a:r>
            <a:r>
              <a:rPr sz="2400" spc="-5" dirty="0">
                <a:latin typeface="Arial"/>
                <a:cs typeface="Arial"/>
              </a:rPr>
              <a:t>single prefix outside the</a:t>
            </a:r>
            <a:r>
              <a:rPr sz="2400" spc="30" dirty="0">
                <a:latin typeface="Arial"/>
                <a:cs typeface="Arial"/>
              </a:rPr>
              <a:t> </a:t>
            </a:r>
            <a:r>
              <a:rPr sz="2400" spc="-5" dirty="0">
                <a:latin typeface="Arial"/>
                <a:cs typeface="Arial"/>
              </a:rPr>
              <a:t>network</a:t>
            </a:r>
            <a:endParaRPr lang="en-IN"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IN" sz="2400" spc="-5" dirty="0">
                <a:latin typeface="Arial"/>
                <a:cs typeface="Arial"/>
              </a:rPr>
              <a:t>Network address &lt;Network bits, subnet bits, host bits&gt;</a:t>
            </a:r>
            <a:endParaRPr sz="2400" dirty="0">
              <a:latin typeface="Arial"/>
              <a:cs typeface="Arial"/>
            </a:endParaRPr>
          </a:p>
        </p:txBody>
      </p:sp>
      <p:grpSp>
        <p:nvGrpSpPr>
          <p:cNvPr id="4" name="object 4"/>
          <p:cNvGrpSpPr/>
          <p:nvPr/>
        </p:nvGrpSpPr>
        <p:grpSpPr>
          <a:xfrm>
            <a:off x="455865" y="3257486"/>
            <a:ext cx="9144000" cy="3424554"/>
            <a:chOff x="457200" y="2907792"/>
            <a:chExt cx="9144000" cy="3424554"/>
          </a:xfrm>
        </p:grpSpPr>
        <p:pic>
          <p:nvPicPr>
            <p:cNvPr id="5" name="object 5"/>
            <p:cNvPicPr/>
            <p:nvPr/>
          </p:nvPicPr>
          <p:blipFill>
            <a:blip r:embed="rId2" cstate="print"/>
            <a:stretch>
              <a:fillRect/>
            </a:stretch>
          </p:blipFill>
          <p:spPr>
            <a:xfrm>
              <a:off x="971550" y="2907792"/>
              <a:ext cx="8115300" cy="2445257"/>
            </a:xfrm>
            <a:prstGeom prst="rect">
              <a:avLst/>
            </a:prstGeom>
          </p:spPr>
        </p:pic>
        <p:sp>
          <p:nvSpPr>
            <p:cNvPr id="6" name="object 6"/>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971550" y="5353050"/>
              <a:ext cx="8115300" cy="979170"/>
            </a:xfrm>
            <a:prstGeom prst="rect">
              <a:avLst/>
            </a:prstGeom>
          </p:spPr>
        </p:pic>
        <p:sp>
          <p:nvSpPr>
            <p:cNvPr id="8" name="object 8"/>
            <p:cNvSpPr/>
            <p:nvPr/>
          </p:nvSpPr>
          <p:spPr>
            <a:xfrm>
              <a:off x="6656832" y="5352288"/>
              <a:ext cx="2541270" cy="403225"/>
            </a:xfrm>
            <a:custGeom>
              <a:avLst/>
              <a:gdLst/>
              <a:ahLst/>
              <a:cxnLst/>
              <a:rect l="l" t="t" r="r" b="b"/>
              <a:pathLst>
                <a:path w="2541270" h="403225">
                  <a:moveTo>
                    <a:pt x="2541270" y="403098"/>
                  </a:moveTo>
                  <a:lnTo>
                    <a:pt x="2541270" y="0"/>
                  </a:lnTo>
                  <a:lnTo>
                    <a:pt x="0" y="0"/>
                  </a:lnTo>
                  <a:lnTo>
                    <a:pt x="0" y="403098"/>
                  </a:lnTo>
                  <a:lnTo>
                    <a:pt x="2541270" y="403098"/>
                  </a:lnTo>
                  <a:close/>
                </a:path>
              </a:pathLst>
            </a:custGeom>
            <a:solidFill>
              <a:srgbClr val="FFFFFF"/>
            </a:solidFill>
          </p:spPr>
          <p:txBody>
            <a:bodyPr wrap="square" lIns="0" tIns="0" rIns="0" bIns="0" rtlCol="0"/>
            <a:lstStyle/>
            <a:p>
              <a:endParaRPr/>
            </a:p>
          </p:txBody>
        </p:sp>
      </p:grpSp>
      <p:sp>
        <p:nvSpPr>
          <p:cNvPr id="9" name="object 9"/>
          <p:cNvSpPr txBox="1"/>
          <p:nvPr/>
        </p:nvSpPr>
        <p:spPr>
          <a:xfrm>
            <a:off x="7080503" y="5601842"/>
            <a:ext cx="1851025" cy="574040"/>
          </a:xfrm>
          <a:prstGeom prst="rect">
            <a:avLst/>
          </a:prstGeom>
        </p:spPr>
        <p:txBody>
          <a:bodyPr vert="horz" wrap="square" lIns="0" tIns="12700" rIns="0" bIns="0" rtlCol="0">
            <a:spAutoFit/>
          </a:bodyPr>
          <a:lstStyle/>
          <a:p>
            <a:pPr marL="189230" marR="5080" indent="-177165">
              <a:lnSpc>
                <a:spcPct val="100000"/>
              </a:lnSpc>
              <a:spcBef>
                <a:spcPts val="100"/>
              </a:spcBef>
            </a:pPr>
            <a:r>
              <a:rPr sz="1800" dirty="0">
                <a:solidFill>
                  <a:srgbClr val="FF2BD8"/>
                </a:solidFill>
                <a:latin typeface="Arial"/>
                <a:cs typeface="Arial"/>
              </a:rPr>
              <a:t>ISP gives</a:t>
            </a:r>
            <a:r>
              <a:rPr sz="1800" spc="-140" dirty="0">
                <a:solidFill>
                  <a:srgbClr val="FF2BD8"/>
                </a:solidFill>
                <a:latin typeface="Arial"/>
                <a:cs typeface="Arial"/>
              </a:rPr>
              <a:t> </a:t>
            </a:r>
            <a:r>
              <a:rPr sz="1800" dirty="0">
                <a:solidFill>
                  <a:srgbClr val="FF2BD8"/>
                </a:solidFill>
                <a:latin typeface="Arial"/>
                <a:cs typeface="Arial"/>
              </a:rPr>
              <a:t>network  a single</a:t>
            </a:r>
            <a:r>
              <a:rPr sz="1800" spc="-55" dirty="0">
                <a:solidFill>
                  <a:srgbClr val="FF2BD8"/>
                </a:solidFill>
                <a:latin typeface="Arial"/>
                <a:cs typeface="Arial"/>
              </a:rPr>
              <a:t> </a:t>
            </a:r>
            <a:r>
              <a:rPr sz="1800" dirty="0">
                <a:solidFill>
                  <a:srgbClr val="FF2BD8"/>
                </a:solidFill>
                <a:latin typeface="Arial"/>
                <a:cs typeface="Arial"/>
              </a:rPr>
              <a:t>prefix</a:t>
            </a:r>
            <a:endParaRPr sz="1800" dirty="0">
              <a:latin typeface="Arial"/>
              <a:cs typeface="Arial"/>
            </a:endParaRPr>
          </a:p>
        </p:txBody>
      </p:sp>
      <p:grpSp>
        <p:nvGrpSpPr>
          <p:cNvPr id="10" name="object 10"/>
          <p:cNvGrpSpPr/>
          <p:nvPr/>
        </p:nvGrpSpPr>
        <p:grpSpPr>
          <a:xfrm>
            <a:off x="971550" y="6332220"/>
            <a:ext cx="8115300" cy="341630"/>
            <a:chOff x="971550" y="6332220"/>
            <a:chExt cx="8115300" cy="341630"/>
          </a:xfrm>
        </p:grpSpPr>
        <p:pic>
          <p:nvPicPr>
            <p:cNvPr id="11" name="object 11"/>
            <p:cNvPicPr/>
            <p:nvPr/>
          </p:nvPicPr>
          <p:blipFill>
            <a:blip r:embed="rId4" cstate="print"/>
            <a:stretch>
              <a:fillRect/>
            </a:stretch>
          </p:blipFill>
          <p:spPr>
            <a:xfrm>
              <a:off x="971550" y="6332220"/>
              <a:ext cx="8115300" cy="185165"/>
            </a:xfrm>
            <a:prstGeom prst="rect">
              <a:avLst/>
            </a:prstGeom>
          </p:spPr>
        </p:pic>
        <p:sp>
          <p:nvSpPr>
            <p:cNvPr id="12" name="object 12"/>
            <p:cNvSpPr/>
            <p:nvPr/>
          </p:nvSpPr>
          <p:spPr>
            <a:xfrm>
              <a:off x="1499616" y="6396228"/>
              <a:ext cx="4700270" cy="277495"/>
            </a:xfrm>
            <a:custGeom>
              <a:avLst/>
              <a:gdLst/>
              <a:ahLst/>
              <a:cxnLst/>
              <a:rect l="l" t="t" r="r" b="b"/>
              <a:pathLst>
                <a:path w="4700270" h="277495">
                  <a:moveTo>
                    <a:pt x="4700016" y="277368"/>
                  </a:moveTo>
                  <a:lnTo>
                    <a:pt x="4700016" y="0"/>
                  </a:lnTo>
                  <a:lnTo>
                    <a:pt x="0" y="0"/>
                  </a:lnTo>
                  <a:lnTo>
                    <a:pt x="0" y="277368"/>
                  </a:lnTo>
                  <a:lnTo>
                    <a:pt x="4700016" y="277368"/>
                  </a:lnTo>
                  <a:close/>
                </a:path>
              </a:pathLst>
            </a:custGeom>
            <a:solidFill>
              <a:srgbClr val="FFFFFF"/>
            </a:solidFill>
          </p:spPr>
          <p:txBody>
            <a:bodyPr wrap="square" lIns="0" tIns="0" rIns="0" bIns="0" rtlCol="0"/>
            <a:lstStyle/>
            <a:p>
              <a:endParaRPr/>
            </a:p>
          </p:txBody>
        </p:sp>
      </p:grpSp>
      <p:sp>
        <p:nvSpPr>
          <p:cNvPr id="13" name="object 13"/>
          <p:cNvSpPr txBox="1"/>
          <p:nvPr/>
        </p:nvSpPr>
        <p:spPr>
          <a:xfrm>
            <a:off x="1549400" y="6377430"/>
            <a:ext cx="4089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2BD8"/>
                </a:solidFill>
                <a:latin typeface="Arial"/>
                <a:cs typeface="Arial"/>
              </a:rPr>
              <a:t>Network </a:t>
            </a:r>
            <a:r>
              <a:rPr sz="1800" dirty="0">
                <a:solidFill>
                  <a:srgbClr val="FF2BD8"/>
                </a:solidFill>
                <a:latin typeface="Arial"/>
                <a:cs typeface="Arial"/>
              </a:rPr>
              <a:t>divides </a:t>
            </a:r>
            <a:r>
              <a:rPr sz="1800" spc="-5" dirty="0">
                <a:solidFill>
                  <a:srgbClr val="FF2BD8"/>
                </a:solidFill>
                <a:latin typeface="Arial"/>
                <a:cs typeface="Arial"/>
              </a:rPr>
              <a:t>it into </a:t>
            </a:r>
            <a:r>
              <a:rPr sz="1800" dirty="0">
                <a:solidFill>
                  <a:srgbClr val="FF2BD8"/>
                </a:solidFill>
                <a:latin typeface="Arial"/>
                <a:cs typeface="Arial"/>
              </a:rPr>
              <a:t>subnets</a:t>
            </a:r>
            <a:r>
              <a:rPr sz="1800" spc="-100" dirty="0">
                <a:solidFill>
                  <a:srgbClr val="FF2BD8"/>
                </a:solidFill>
                <a:latin typeface="Arial"/>
                <a:cs typeface="Arial"/>
              </a:rPr>
              <a:t> </a:t>
            </a:r>
            <a:r>
              <a:rPr sz="1800" dirty="0">
                <a:solidFill>
                  <a:srgbClr val="FF2BD8"/>
                </a:solidFill>
                <a:latin typeface="Arial"/>
                <a:cs typeface="Arial"/>
              </a:rPr>
              <a:t>internally</a:t>
            </a:r>
            <a:endParaRPr sz="1800">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7529" y="728726"/>
            <a:ext cx="6401435" cy="574040"/>
          </a:xfrm>
          <a:prstGeom prst="rect">
            <a:avLst/>
          </a:prstGeom>
        </p:spPr>
        <p:txBody>
          <a:bodyPr vert="horz" wrap="square" lIns="0" tIns="12700" rIns="0" bIns="0" rtlCol="0">
            <a:spAutoFit/>
          </a:bodyPr>
          <a:lstStyle/>
          <a:p>
            <a:pPr marL="12700">
              <a:lnSpc>
                <a:spcPct val="100000"/>
              </a:lnSpc>
              <a:spcBef>
                <a:spcPts val="100"/>
              </a:spcBef>
            </a:pPr>
            <a:r>
              <a:rPr dirty="0"/>
              <a:t>IP Addresses (3) –</a:t>
            </a:r>
            <a:r>
              <a:rPr spc="-135" dirty="0"/>
              <a:t> </a:t>
            </a:r>
            <a:r>
              <a:rPr spc="-5" dirty="0"/>
              <a:t>Aggregation</a:t>
            </a:r>
          </a:p>
        </p:txBody>
      </p:sp>
      <p:sp>
        <p:nvSpPr>
          <p:cNvPr id="3" name="object 3"/>
          <p:cNvSpPr txBox="1"/>
          <p:nvPr/>
        </p:nvSpPr>
        <p:spPr>
          <a:xfrm>
            <a:off x="1450339" y="1974596"/>
            <a:ext cx="67525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Aggregation joins multiple IP prefixes into </a:t>
            </a:r>
            <a:r>
              <a:rPr sz="2400" dirty="0">
                <a:latin typeface="Arial"/>
                <a:cs typeface="Arial"/>
              </a:rPr>
              <a:t>a </a:t>
            </a:r>
            <a:r>
              <a:rPr sz="2400" spc="-5" dirty="0">
                <a:latin typeface="Arial"/>
                <a:cs typeface="Arial"/>
              </a:rPr>
              <a:t>single  larger prefix to reduce routing table</a:t>
            </a:r>
            <a:r>
              <a:rPr sz="2400" spc="65" dirty="0">
                <a:latin typeface="Arial"/>
                <a:cs typeface="Arial"/>
              </a:rPr>
              <a:t> </a:t>
            </a:r>
            <a:r>
              <a:rPr sz="2400" spc="-5" dirty="0">
                <a:latin typeface="Arial"/>
                <a:cs typeface="Arial"/>
              </a:rPr>
              <a:t>size</a:t>
            </a:r>
            <a:endParaRPr sz="2400">
              <a:latin typeface="Arial"/>
              <a:cs typeface="Arial"/>
            </a:endParaRPr>
          </a:p>
        </p:txBody>
      </p:sp>
      <p:grpSp>
        <p:nvGrpSpPr>
          <p:cNvPr id="4" name="object 4"/>
          <p:cNvGrpSpPr/>
          <p:nvPr/>
        </p:nvGrpSpPr>
        <p:grpSpPr>
          <a:xfrm>
            <a:off x="1673351" y="2852927"/>
            <a:ext cx="6703059" cy="2500630"/>
            <a:chOff x="1673351" y="2852927"/>
            <a:chExt cx="6703059" cy="2500630"/>
          </a:xfrm>
        </p:grpSpPr>
        <p:pic>
          <p:nvPicPr>
            <p:cNvPr id="5" name="object 5"/>
            <p:cNvPicPr/>
            <p:nvPr/>
          </p:nvPicPr>
          <p:blipFill>
            <a:blip r:embed="rId2" cstate="print"/>
            <a:stretch>
              <a:fillRect/>
            </a:stretch>
          </p:blipFill>
          <p:spPr>
            <a:xfrm>
              <a:off x="5797295" y="2852927"/>
              <a:ext cx="2551176" cy="541782"/>
            </a:xfrm>
            <a:prstGeom prst="rect">
              <a:avLst/>
            </a:prstGeom>
          </p:spPr>
        </p:pic>
        <p:pic>
          <p:nvPicPr>
            <p:cNvPr id="6" name="object 6"/>
            <p:cNvPicPr/>
            <p:nvPr/>
          </p:nvPicPr>
          <p:blipFill>
            <a:blip r:embed="rId3" cstate="print"/>
            <a:stretch>
              <a:fillRect/>
            </a:stretch>
          </p:blipFill>
          <p:spPr>
            <a:xfrm>
              <a:off x="1673351" y="3394709"/>
              <a:ext cx="6702552" cy="979170"/>
            </a:xfrm>
            <a:prstGeom prst="rect">
              <a:avLst/>
            </a:prstGeom>
          </p:spPr>
        </p:pic>
        <p:pic>
          <p:nvPicPr>
            <p:cNvPr id="7" name="object 7"/>
            <p:cNvPicPr/>
            <p:nvPr/>
          </p:nvPicPr>
          <p:blipFill>
            <a:blip r:embed="rId4" cstate="print"/>
            <a:stretch>
              <a:fillRect/>
            </a:stretch>
          </p:blipFill>
          <p:spPr>
            <a:xfrm>
              <a:off x="1673351" y="4373880"/>
              <a:ext cx="6620256" cy="979170"/>
            </a:xfrm>
            <a:prstGeom prst="rect">
              <a:avLst/>
            </a:prstGeom>
          </p:spPr>
        </p:pic>
      </p:grpSp>
      <p:sp>
        <p:nvSpPr>
          <p:cNvPr id="8" name="object 8"/>
          <p:cNvSpPr txBox="1"/>
          <p:nvPr/>
        </p:nvSpPr>
        <p:spPr>
          <a:xfrm>
            <a:off x="2824733" y="5044440"/>
            <a:ext cx="1949450" cy="308610"/>
          </a:xfrm>
          <a:prstGeom prst="rect">
            <a:avLst/>
          </a:prstGeom>
          <a:solidFill>
            <a:srgbClr val="FFFFFF"/>
          </a:solidFill>
        </p:spPr>
        <p:txBody>
          <a:bodyPr vert="horz" wrap="square" lIns="0" tIns="0" rIns="0" bIns="0" rtlCol="0">
            <a:spAutoFit/>
          </a:bodyPr>
          <a:lstStyle/>
          <a:p>
            <a:pPr marL="269240">
              <a:lnSpc>
                <a:spcPts val="2105"/>
              </a:lnSpc>
            </a:pPr>
            <a:r>
              <a:rPr sz="1800" dirty="0">
                <a:solidFill>
                  <a:srgbClr val="FF2BD8"/>
                </a:solidFill>
                <a:latin typeface="Arial"/>
                <a:cs typeface="Arial"/>
              </a:rPr>
              <a:t>ISP</a:t>
            </a:r>
            <a:r>
              <a:rPr sz="1800" spc="-55" dirty="0">
                <a:solidFill>
                  <a:srgbClr val="FF2BD8"/>
                </a:solidFill>
                <a:latin typeface="Arial"/>
                <a:cs typeface="Arial"/>
              </a:rPr>
              <a:t> </a:t>
            </a:r>
            <a:r>
              <a:rPr sz="1800" spc="-5" dirty="0">
                <a:solidFill>
                  <a:srgbClr val="FF2BD8"/>
                </a:solidFill>
                <a:latin typeface="Arial"/>
                <a:cs typeface="Arial"/>
              </a:rPr>
              <a:t>advertises</a:t>
            </a:r>
            <a:endParaRPr sz="1800">
              <a:latin typeface="Arial"/>
              <a:cs typeface="Arial"/>
            </a:endParaRPr>
          </a:p>
        </p:txBody>
      </p:sp>
      <p:pic>
        <p:nvPicPr>
          <p:cNvPr id="9" name="object 9"/>
          <p:cNvPicPr/>
          <p:nvPr/>
        </p:nvPicPr>
        <p:blipFill>
          <a:blip r:embed="rId5" cstate="print"/>
          <a:stretch>
            <a:fillRect/>
          </a:stretch>
        </p:blipFill>
        <p:spPr>
          <a:xfrm>
            <a:off x="5678423" y="5353050"/>
            <a:ext cx="2679192" cy="1002029"/>
          </a:xfrm>
          <a:prstGeom prst="rect">
            <a:avLst/>
          </a:prstGeom>
        </p:spPr>
      </p:pic>
      <p:sp>
        <p:nvSpPr>
          <p:cNvPr id="10" name="object 10"/>
          <p:cNvSpPr txBox="1"/>
          <p:nvPr/>
        </p:nvSpPr>
        <p:spPr>
          <a:xfrm>
            <a:off x="3081020" y="5299202"/>
            <a:ext cx="14351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a single</a:t>
            </a:r>
            <a:r>
              <a:rPr sz="1800" spc="-110" dirty="0">
                <a:solidFill>
                  <a:srgbClr val="FF2BD8"/>
                </a:solidFill>
                <a:latin typeface="Arial"/>
                <a:cs typeface="Arial"/>
              </a:rPr>
              <a:t> </a:t>
            </a:r>
            <a:r>
              <a:rPr sz="1800" dirty="0">
                <a:solidFill>
                  <a:srgbClr val="FF2BD8"/>
                </a:solidFill>
                <a:latin typeface="Arial"/>
                <a:cs typeface="Arial"/>
              </a:rPr>
              <a:t>prefix</a:t>
            </a:r>
            <a:endParaRPr sz="1800">
              <a:latin typeface="Arial"/>
              <a:cs typeface="Arial"/>
            </a:endParaRPr>
          </a:p>
        </p:txBody>
      </p:sp>
      <p:sp>
        <p:nvSpPr>
          <p:cNvPr id="11" name="object 11"/>
          <p:cNvSpPr txBox="1"/>
          <p:nvPr/>
        </p:nvSpPr>
        <p:spPr>
          <a:xfrm>
            <a:off x="5128514" y="6347712"/>
            <a:ext cx="38138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2BD8"/>
                </a:solidFill>
                <a:latin typeface="Arial"/>
                <a:cs typeface="Arial"/>
              </a:rPr>
              <a:t>ISP customers </a:t>
            </a:r>
            <a:r>
              <a:rPr sz="1800" spc="-5" dirty="0">
                <a:solidFill>
                  <a:srgbClr val="FF2BD8"/>
                </a:solidFill>
                <a:latin typeface="Arial"/>
                <a:cs typeface="Arial"/>
              </a:rPr>
              <a:t>have </a:t>
            </a:r>
            <a:r>
              <a:rPr sz="1800" spc="-10" dirty="0">
                <a:solidFill>
                  <a:srgbClr val="FF2BD8"/>
                </a:solidFill>
                <a:latin typeface="Arial"/>
                <a:cs typeface="Arial"/>
              </a:rPr>
              <a:t>different</a:t>
            </a:r>
            <a:r>
              <a:rPr sz="1800" spc="-125" dirty="0">
                <a:solidFill>
                  <a:srgbClr val="FF2BD8"/>
                </a:solidFill>
                <a:latin typeface="Arial"/>
                <a:cs typeface="Arial"/>
              </a:rPr>
              <a:t> </a:t>
            </a:r>
            <a:r>
              <a:rPr sz="1800" spc="-5" dirty="0">
                <a:solidFill>
                  <a:srgbClr val="FF2BD8"/>
                </a:solidFill>
                <a:latin typeface="Arial"/>
                <a:cs typeface="Arial"/>
              </a:rPr>
              <a:t>prefixes</a:t>
            </a:r>
            <a:endParaRPr sz="180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4683" y="728726"/>
            <a:ext cx="7747000" cy="574040"/>
          </a:xfrm>
          <a:prstGeom prst="rect">
            <a:avLst/>
          </a:prstGeom>
        </p:spPr>
        <p:txBody>
          <a:bodyPr vert="horz" wrap="square" lIns="0" tIns="12700" rIns="0" bIns="0" rtlCol="0">
            <a:spAutoFit/>
          </a:bodyPr>
          <a:lstStyle/>
          <a:p>
            <a:pPr marL="12700">
              <a:lnSpc>
                <a:spcPct val="100000"/>
              </a:lnSpc>
              <a:spcBef>
                <a:spcPts val="100"/>
              </a:spcBef>
            </a:pPr>
            <a:r>
              <a:rPr dirty="0"/>
              <a:t>IP Addresses (5) – </a:t>
            </a:r>
            <a:r>
              <a:rPr spc="-5" dirty="0"/>
              <a:t>Classful</a:t>
            </a:r>
            <a:r>
              <a:rPr spc="-140" dirty="0"/>
              <a:t> </a:t>
            </a:r>
            <a:r>
              <a:rPr dirty="0"/>
              <a:t>Addresing</a:t>
            </a:r>
          </a:p>
        </p:txBody>
      </p:sp>
      <p:sp>
        <p:nvSpPr>
          <p:cNvPr id="3" name="object 3"/>
          <p:cNvSpPr txBox="1"/>
          <p:nvPr/>
        </p:nvSpPr>
        <p:spPr>
          <a:xfrm>
            <a:off x="1450339" y="1750567"/>
            <a:ext cx="7225030"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Old </a:t>
            </a:r>
            <a:r>
              <a:rPr sz="2400" spc="-5" dirty="0">
                <a:latin typeface="Arial"/>
                <a:cs typeface="Arial"/>
              </a:rPr>
              <a:t>addresses came in blocks of </a:t>
            </a:r>
            <a:r>
              <a:rPr sz="2400" dirty="0">
                <a:latin typeface="Arial"/>
                <a:cs typeface="Arial"/>
              </a:rPr>
              <a:t>fixed </a:t>
            </a:r>
            <a:r>
              <a:rPr sz="2400" spc="-5" dirty="0">
                <a:latin typeface="Arial"/>
                <a:cs typeface="Arial"/>
              </a:rPr>
              <a:t>size (A, B,</a:t>
            </a:r>
            <a:r>
              <a:rPr sz="2400" spc="-10" dirty="0">
                <a:latin typeface="Arial"/>
                <a:cs typeface="Arial"/>
              </a:rPr>
              <a:t> </a:t>
            </a:r>
            <a:r>
              <a:rPr sz="2400" spc="-5" dirty="0">
                <a:latin typeface="Arial"/>
                <a:cs typeface="Arial"/>
              </a:rPr>
              <a:t>C)</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Carries size as part of address, but lacks</a:t>
            </a:r>
            <a:r>
              <a:rPr sz="2400" spc="50" dirty="0">
                <a:latin typeface="Arial"/>
                <a:cs typeface="Arial"/>
              </a:rPr>
              <a:t> </a:t>
            </a:r>
            <a:r>
              <a:rPr sz="2400" spc="-5" dirty="0">
                <a:latin typeface="Arial"/>
                <a:cs typeface="Arial"/>
              </a:rPr>
              <a:t>flexibility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Called classful (vs. classless)</a:t>
            </a:r>
            <a:r>
              <a:rPr sz="2400" spc="25" dirty="0">
                <a:latin typeface="Arial"/>
                <a:cs typeface="Arial"/>
              </a:rPr>
              <a:t> </a:t>
            </a:r>
            <a:r>
              <a:rPr sz="2400" spc="-5" dirty="0">
                <a:latin typeface="Arial"/>
                <a:cs typeface="Arial"/>
              </a:rPr>
              <a:t>addressing</a:t>
            </a:r>
            <a:endParaRPr sz="2400">
              <a:latin typeface="Arial"/>
              <a:cs typeface="Arial"/>
            </a:endParaRPr>
          </a:p>
        </p:txBody>
      </p:sp>
      <p:grpSp>
        <p:nvGrpSpPr>
          <p:cNvPr id="4" name="object 4"/>
          <p:cNvGrpSpPr/>
          <p:nvPr/>
        </p:nvGrpSpPr>
        <p:grpSpPr>
          <a:xfrm>
            <a:off x="1600961" y="3394709"/>
            <a:ext cx="6965950" cy="3194050"/>
            <a:chOff x="1600961" y="3394709"/>
            <a:chExt cx="6965950" cy="3194050"/>
          </a:xfrm>
        </p:grpSpPr>
        <p:pic>
          <p:nvPicPr>
            <p:cNvPr id="5" name="object 5"/>
            <p:cNvPicPr/>
            <p:nvPr/>
          </p:nvPicPr>
          <p:blipFill>
            <a:blip r:embed="rId2" cstate="print"/>
            <a:stretch>
              <a:fillRect/>
            </a:stretch>
          </p:blipFill>
          <p:spPr>
            <a:xfrm>
              <a:off x="1600961" y="3394709"/>
              <a:ext cx="6772656" cy="979170"/>
            </a:xfrm>
            <a:prstGeom prst="rect">
              <a:avLst/>
            </a:prstGeom>
          </p:spPr>
        </p:pic>
        <p:pic>
          <p:nvPicPr>
            <p:cNvPr id="6" name="object 6"/>
            <p:cNvPicPr/>
            <p:nvPr/>
          </p:nvPicPr>
          <p:blipFill>
            <a:blip r:embed="rId3" cstate="print"/>
            <a:stretch>
              <a:fillRect/>
            </a:stretch>
          </p:blipFill>
          <p:spPr>
            <a:xfrm>
              <a:off x="1760219" y="4373879"/>
              <a:ext cx="6806184" cy="2214372"/>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4007" y="728726"/>
            <a:ext cx="4849495" cy="574040"/>
          </a:xfrm>
          <a:prstGeom prst="rect">
            <a:avLst/>
          </a:prstGeom>
        </p:spPr>
        <p:txBody>
          <a:bodyPr vert="horz" wrap="square" lIns="0" tIns="12700" rIns="0" bIns="0" rtlCol="0">
            <a:spAutoFit/>
          </a:bodyPr>
          <a:lstStyle/>
          <a:p>
            <a:pPr marL="12700">
              <a:lnSpc>
                <a:spcPct val="100000"/>
              </a:lnSpc>
              <a:spcBef>
                <a:spcPts val="100"/>
              </a:spcBef>
            </a:pPr>
            <a:r>
              <a:rPr dirty="0"/>
              <a:t>IP Addresses </a:t>
            </a:r>
            <a:r>
              <a:rPr spc="-5" dirty="0"/>
              <a:t>(6) </a:t>
            </a:r>
            <a:r>
              <a:rPr dirty="0"/>
              <a:t>–</a:t>
            </a:r>
            <a:r>
              <a:rPr spc="-114" dirty="0"/>
              <a:t> </a:t>
            </a:r>
            <a:r>
              <a:rPr spc="-5" dirty="0"/>
              <a:t>NAT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758188"/>
            <a:ext cx="6837680" cy="1640839"/>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NAT (Network Address Translation) box maps one  external IP address to many internal IP addresses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TCP/UDP port to tell connections</a:t>
            </a:r>
            <a:r>
              <a:rPr sz="2400" spc="-15" dirty="0">
                <a:latin typeface="Arial"/>
                <a:cs typeface="Arial"/>
              </a:rPr>
              <a:t> </a:t>
            </a:r>
            <a:r>
              <a:rPr sz="2400" spc="-5" dirty="0">
                <a:latin typeface="Arial"/>
                <a:cs typeface="Arial"/>
              </a:rPr>
              <a:t>apart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Violates layering; very common in homes,</a:t>
            </a:r>
            <a:r>
              <a:rPr sz="2400" dirty="0">
                <a:latin typeface="Arial"/>
                <a:cs typeface="Arial"/>
              </a:rPr>
              <a:t> </a:t>
            </a:r>
            <a:r>
              <a:rPr sz="2400" spc="-5" dirty="0">
                <a:latin typeface="Arial"/>
                <a:cs typeface="Arial"/>
              </a:rPr>
              <a:t>etc.</a:t>
            </a:r>
            <a:endParaRPr sz="2400">
              <a:latin typeface="Arial"/>
              <a:cs typeface="Arial"/>
            </a:endParaRPr>
          </a:p>
        </p:txBody>
      </p:sp>
      <p:pic>
        <p:nvPicPr>
          <p:cNvPr id="5" name="object 5"/>
          <p:cNvPicPr/>
          <p:nvPr/>
        </p:nvPicPr>
        <p:blipFill>
          <a:blip r:embed="rId2" cstate="print"/>
          <a:stretch>
            <a:fillRect/>
          </a:stretch>
        </p:blipFill>
        <p:spPr>
          <a:xfrm>
            <a:off x="943355" y="3633977"/>
            <a:ext cx="8172450" cy="294360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Internet </a:t>
            </a:r>
            <a:r>
              <a:rPr spc="-5" dirty="0"/>
              <a:t>Control </a:t>
            </a:r>
            <a:r>
              <a:rPr dirty="0"/>
              <a:t>Protocols</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2016506"/>
            <a:ext cx="7085965" cy="4765407"/>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IP works with the </a:t>
            </a:r>
            <a:r>
              <a:rPr sz="2400" dirty="0">
                <a:latin typeface="Arial"/>
                <a:cs typeface="Arial"/>
              </a:rPr>
              <a:t>help </a:t>
            </a:r>
            <a:r>
              <a:rPr sz="2400" spc="-5" dirty="0">
                <a:latin typeface="Arial"/>
                <a:cs typeface="Arial"/>
              </a:rPr>
              <a:t>of several control protocols: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ICMP</a:t>
            </a:r>
            <a:r>
              <a:rPr sz="2400" spc="-5" dirty="0">
                <a:latin typeface="Arial"/>
                <a:cs typeface="Arial"/>
              </a:rPr>
              <a:t> </a:t>
            </a:r>
            <a:r>
              <a:rPr lang="en-IN" sz="2400" spc="-5" dirty="0">
                <a:latin typeface="Arial"/>
                <a:cs typeface="Arial"/>
              </a:rPr>
              <a:t>(Internet Control Message Protocol ) </a:t>
            </a:r>
            <a:r>
              <a:rPr sz="2400" spc="-5" dirty="0">
                <a:latin typeface="Arial"/>
                <a:cs typeface="Arial"/>
              </a:rPr>
              <a:t>is </a:t>
            </a:r>
            <a:r>
              <a:rPr sz="2400" dirty="0">
                <a:latin typeface="Arial"/>
                <a:cs typeface="Arial"/>
              </a:rPr>
              <a:t>a </a:t>
            </a:r>
            <a:r>
              <a:rPr sz="2400" spc="-5" dirty="0">
                <a:latin typeface="Arial"/>
                <a:cs typeface="Arial"/>
              </a:rPr>
              <a:t>companion to IP that returns error</a:t>
            </a:r>
            <a:r>
              <a:rPr sz="2400" spc="-25" dirty="0">
                <a:latin typeface="Arial"/>
                <a:cs typeface="Arial"/>
              </a:rPr>
              <a:t> </a:t>
            </a:r>
            <a:r>
              <a:rPr sz="2400" spc="-5" dirty="0">
                <a:latin typeface="Arial"/>
                <a:cs typeface="Arial"/>
              </a:rPr>
              <a:t>info</a:t>
            </a:r>
            <a:endParaRPr sz="2400" dirty="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10" dirty="0">
                <a:latin typeface="Arial"/>
                <a:cs typeface="Arial"/>
              </a:rPr>
              <a:t>Required, </a:t>
            </a:r>
            <a:r>
              <a:rPr sz="2000" spc="-5" dirty="0">
                <a:latin typeface="Arial"/>
                <a:cs typeface="Arial"/>
              </a:rPr>
              <a:t>and used in many ways, e.g., for</a:t>
            </a:r>
            <a:r>
              <a:rPr sz="2000" spc="-10" dirty="0">
                <a:latin typeface="Arial"/>
                <a:cs typeface="Arial"/>
              </a:rPr>
              <a:t> </a:t>
            </a:r>
            <a:r>
              <a:rPr sz="2000" spc="-5" dirty="0">
                <a:latin typeface="Arial"/>
                <a:cs typeface="Arial"/>
              </a:rPr>
              <a:t>traceroute</a:t>
            </a:r>
            <a:endParaRPr sz="2000" dirty="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ARP</a:t>
            </a:r>
            <a:r>
              <a:rPr sz="2400" dirty="0">
                <a:latin typeface="Arial"/>
                <a:cs typeface="Arial"/>
              </a:rPr>
              <a:t> </a:t>
            </a:r>
            <a:r>
              <a:rPr lang="en-IN" sz="2400" dirty="0">
                <a:latin typeface="Arial"/>
                <a:cs typeface="Arial"/>
              </a:rPr>
              <a:t>(</a:t>
            </a:r>
            <a:r>
              <a:rPr lang="en-IN" sz="2400" spc="-5" dirty="0">
                <a:latin typeface="Arial"/>
                <a:cs typeface="Arial"/>
              </a:rPr>
              <a:t>Address Resolution Protocol) </a:t>
            </a:r>
            <a:r>
              <a:rPr sz="2400" spc="-5" dirty="0">
                <a:latin typeface="Arial"/>
                <a:cs typeface="Arial"/>
              </a:rPr>
              <a:t>finds Ethernet address of </a:t>
            </a:r>
            <a:r>
              <a:rPr sz="2400" dirty="0">
                <a:latin typeface="Arial"/>
                <a:cs typeface="Arial"/>
              </a:rPr>
              <a:t>a </a:t>
            </a:r>
            <a:r>
              <a:rPr sz="2400" spc="-5" dirty="0">
                <a:latin typeface="Arial"/>
                <a:cs typeface="Arial"/>
              </a:rPr>
              <a:t>local IP</a:t>
            </a:r>
            <a:r>
              <a:rPr sz="2400" spc="-40" dirty="0">
                <a:latin typeface="Arial"/>
                <a:cs typeface="Arial"/>
              </a:rPr>
              <a:t> </a:t>
            </a:r>
            <a:r>
              <a:rPr sz="2400" spc="-5" dirty="0">
                <a:latin typeface="Arial"/>
                <a:cs typeface="Arial"/>
              </a:rPr>
              <a:t>address</a:t>
            </a:r>
            <a:endParaRPr sz="2400" dirty="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Glue that is </a:t>
            </a:r>
            <a:r>
              <a:rPr sz="2000" spc="-10" dirty="0">
                <a:latin typeface="Arial"/>
                <a:cs typeface="Arial"/>
              </a:rPr>
              <a:t>needed </a:t>
            </a:r>
            <a:r>
              <a:rPr sz="2000" spc="-5" dirty="0">
                <a:latin typeface="Arial"/>
                <a:cs typeface="Arial"/>
              </a:rPr>
              <a:t>to send any IP</a:t>
            </a:r>
            <a:r>
              <a:rPr sz="2000" spc="-15" dirty="0">
                <a:latin typeface="Arial"/>
                <a:cs typeface="Arial"/>
              </a:rPr>
              <a:t> </a:t>
            </a:r>
            <a:r>
              <a:rPr sz="2000" spc="-10" dirty="0">
                <a:latin typeface="Arial"/>
                <a:cs typeface="Arial"/>
              </a:rPr>
              <a:t>packets</a:t>
            </a:r>
            <a:endParaRPr sz="2000" dirty="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a:t>
            </a:r>
            <a:r>
              <a:rPr sz="2000" spc="-10" dirty="0">
                <a:latin typeface="Arial"/>
                <a:cs typeface="Arial"/>
              </a:rPr>
              <a:t>queries </a:t>
            </a:r>
            <a:r>
              <a:rPr sz="2000" spc="-5" dirty="0">
                <a:latin typeface="Arial"/>
                <a:cs typeface="Arial"/>
              </a:rPr>
              <a:t>an </a:t>
            </a:r>
            <a:r>
              <a:rPr sz="2000" spc="-10" dirty="0">
                <a:latin typeface="Arial"/>
                <a:cs typeface="Arial"/>
              </a:rPr>
              <a:t>address </a:t>
            </a:r>
            <a:r>
              <a:rPr sz="2000" spc="-5" dirty="0">
                <a:latin typeface="Arial"/>
                <a:cs typeface="Arial"/>
              </a:rPr>
              <a:t>and the </a:t>
            </a:r>
            <a:r>
              <a:rPr sz="2000" spc="-10" dirty="0">
                <a:latin typeface="Arial"/>
                <a:cs typeface="Arial"/>
              </a:rPr>
              <a:t>owner</a:t>
            </a:r>
            <a:r>
              <a:rPr sz="2000" spc="20" dirty="0">
                <a:latin typeface="Arial"/>
                <a:cs typeface="Arial"/>
              </a:rPr>
              <a:t> </a:t>
            </a:r>
            <a:r>
              <a:rPr sz="2000" spc="-10" dirty="0">
                <a:latin typeface="Arial"/>
                <a:cs typeface="Arial"/>
              </a:rPr>
              <a:t>replies</a:t>
            </a:r>
            <a:endParaRPr sz="2000" dirty="0">
              <a:latin typeface="Arial"/>
              <a:cs typeface="Arial"/>
            </a:endParaRPr>
          </a:p>
          <a:p>
            <a:pPr marL="469900" indent="-457200">
              <a:lnSpc>
                <a:spcPct val="100000"/>
              </a:lnSpc>
              <a:spcBef>
                <a:spcPts val="590"/>
              </a:spcBef>
              <a:buClr>
                <a:srgbClr val="0000FF"/>
              </a:buClr>
              <a:buChar char="•"/>
              <a:tabLst>
                <a:tab pos="469265" algn="l"/>
                <a:tab pos="469900" algn="l"/>
              </a:tabLst>
            </a:pPr>
            <a:r>
              <a:rPr sz="2400" u="heavy" dirty="0">
                <a:uFill>
                  <a:solidFill>
                    <a:srgbClr val="000000"/>
                  </a:solidFill>
                </a:uFill>
                <a:latin typeface="Arial"/>
                <a:cs typeface="Arial"/>
              </a:rPr>
              <a:t>DHCP</a:t>
            </a:r>
            <a:r>
              <a:rPr sz="2400" dirty="0">
                <a:latin typeface="Arial"/>
                <a:cs typeface="Arial"/>
              </a:rPr>
              <a:t> </a:t>
            </a:r>
            <a:r>
              <a:rPr lang="en-IN" sz="2400" dirty="0">
                <a:latin typeface="Arial"/>
                <a:cs typeface="Arial"/>
              </a:rPr>
              <a:t>(</a:t>
            </a:r>
            <a:r>
              <a:rPr lang="en-IN" sz="2400" b="1" dirty="0"/>
              <a:t>Dynamic Host Configuration Protocol)</a:t>
            </a:r>
            <a:r>
              <a:rPr lang="en-IN" sz="2400" dirty="0"/>
              <a:t>  </a:t>
            </a:r>
            <a:r>
              <a:rPr sz="2400" spc="-5" dirty="0">
                <a:latin typeface="Arial"/>
                <a:cs typeface="Arial"/>
              </a:rPr>
              <a:t>assigns </a:t>
            </a:r>
            <a:r>
              <a:rPr sz="2400" dirty="0">
                <a:latin typeface="Arial"/>
                <a:cs typeface="Arial"/>
              </a:rPr>
              <a:t>a </a:t>
            </a:r>
            <a:r>
              <a:rPr sz="2400" spc="-5" dirty="0">
                <a:latin typeface="Arial"/>
                <a:cs typeface="Arial"/>
              </a:rPr>
              <a:t>local IP address to </a:t>
            </a:r>
            <a:r>
              <a:rPr sz="2400" dirty="0">
                <a:latin typeface="Arial"/>
                <a:cs typeface="Arial"/>
              </a:rPr>
              <a:t>a</a:t>
            </a:r>
            <a:r>
              <a:rPr sz="2400" spc="5" dirty="0">
                <a:latin typeface="Arial"/>
                <a:cs typeface="Arial"/>
              </a:rPr>
              <a:t> </a:t>
            </a:r>
            <a:r>
              <a:rPr sz="2400" spc="-5" dirty="0">
                <a:latin typeface="Arial"/>
                <a:cs typeface="Arial"/>
              </a:rPr>
              <a:t>host</a:t>
            </a:r>
            <a:endParaRPr sz="2400" dirty="0">
              <a:latin typeface="Arial"/>
              <a:cs typeface="Arial"/>
            </a:endParaRPr>
          </a:p>
          <a:p>
            <a:pPr marL="812800" lvl="1" indent="-343535">
              <a:lnSpc>
                <a:spcPct val="100000"/>
              </a:lnSpc>
              <a:spcBef>
                <a:spcPts val="489"/>
              </a:spcBef>
              <a:buClr>
                <a:srgbClr val="0000FF"/>
              </a:buClr>
              <a:buChar char="−"/>
              <a:tabLst>
                <a:tab pos="812165" algn="l"/>
                <a:tab pos="813435" algn="l"/>
              </a:tabLst>
            </a:pPr>
            <a:r>
              <a:rPr sz="2000" spc="-5" dirty="0">
                <a:latin typeface="Arial"/>
                <a:cs typeface="Arial"/>
              </a:rPr>
              <a:t>Gets host started by </a:t>
            </a:r>
            <a:r>
              <a:rPr sz="2000" spc="-10" dirty="0">
                <a:latin typeface="Arial"/>
                <a:cs typeface="Arial"/>
              </a:rPr>
              <a:t>automatically </a:t>
            </a:r>
            <a:r>
              <a:rPr sz="2000" spc="-5" dirty="0">
                <a:latin typeface="Arial"/>
                <a:cs typeface="Arial"/>
              </a:rPr>
              <a:t>configuring</a:t>
            </a:r>
            <a:r>
              <a:rPr sz="2000" spc="-15" dirty="0">
                <a:latin typeface="Arial"/>
                <a:cs typeface="Arial"/>
              </a:rPr>
              <a:t> </a:t>
            </a:r>
            <a:r>
              <a:rPr sz="2000" spc="-5" dirty="0">
                <a:latin typeface="Arial"/>
                <a:cs typeface="Arial"/>
              </a:rPr>
              <a:t>it</a:t>
            </a:r>
            <a:endParaRPr sz="2000" dirty="0">
              <a:latin typeface="Arial"/>
              <a:cs typeface="Arial"/>
            </a:endParaRPr>
          </a:p>
          <a:p>
            <a:pPr marL="812800" lvl="1" indent="-343535">
              <a:lnSpc>
                <a:spcPct val="100000"/>
              </a:lnSpc>
              <a:spcBef>
                <a:spcPts val="480"/>
              </a:spcBef>
              <a:buClr>
                <a:srgbClr val="0000FF"/>
              </a:buClr>
              <a:buChar char="−"/>
              <a:tabLst>
                <a:tab pos="812165" algn="l"/>
                <a:tab pos="813435" algn="l"/>
              </a:tabLst>
            </a:pPr>
            <a:r>
              <a:rPr sz="2000" spc="-5" dirty="0">
                <a:latin typeface="Arial"/>
                <a:cs typeface="Arial"/>
              </a:rPr>
              <a:t>Host sends request to server, which </a:t>
            </a:r>
            <a:r>
              <a:rPr sz="2000" spc="-10" dirty="0">
                <a:latin typeface="Arial"/>
                <a:cs typeface="Arial"/>
              </a:rPr>
              <a:t>grants </a:t>
            </a:r>
            <a:r>
              <a:rPr sz="2000" spc="-5" dirty="0">
                <a:latin typeface="Arial"/>
                <a:cs typeface="Arial"/>
              </a:rPr>
              <a:t>a</a:t>
            </a:r>
            <a:r>
              <a:rPr sz="2000" spc="-10" dirty="0">
                <a:latin typeface="Arial"/>
                <a:cs typeface="Arial"/>
              </a:rPr>
              <a:t> lease</a:t>
            </a:r>
            <a:endParaRPr sz="20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565" y="304800"/>
            <a:ext cx="8687435" cy="566822"/>
          </a:xfrm>
          <a:prstGeom prst="rect">
            <a:avLst/>
          </a:prstGeom>
        </p:spPr>
        <p:txBody>
          <a:bodyPr vert="horz" wrap="square" lIns="0" tIns="12700" rIns="0" bIns="0" rtlCol="0">
            <a:spAutoFit/>
          </a:bodyPr>
          <a:lstStyle/>
          <a:p>
            <a:pPr marL="12700">
              <a:lnSpc>
                <a:spcPct val="100000"/>
              </a:lnSpc>
              <a:spcBef>
                <a:spcPts val="100"/>
              </a:spcBef>
            </a:pPr>
            <a:r>
              <a:rPr lang="en-US" dirty="0"/>
              <a:t>Connection-oriented: Virtual Circuits</a:t>
            </a:r>
            <a:endParaRPr dirty="0"/>
          </a:p>
        </p:txBody>
      </p:sp>
      <p:sp>
        <p:nvSpPr>
          <p:cNvPr id="5" name="object 4">
            <a:extLst>
              <a:ext uri="{FF2B5EF4-FFF2-40B4-BE49-F238E27FC236}">
                <a16:creationId xmlns:a16="http://schemas.microsoft.com/office/drawing/2014/main" id="{87796FC6-AA52-452E-B24F-66A1D5C78B7E}"/>
              </a:ext>
            </a:extLst>
          </p:cNvPr>
          <p:cNvSpPr txBox="1"/>
          <p:nvPr/>
        </p:nvSpPr>
        <p:spPr>
          <a:xfrm>
            <a:off x="494982" y="1066800"/>
            <a:ext cx="9372600" cy="602472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Idea: Avoid having a new route for every packet.</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Establish a connection. When a connection is established, the connection set-up is stored in tables.</a:t>
            </a:r>
          </a:p>
          <a:p>
            <a:pPr marL="812800" marR="5080" lvl="1"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 route is used for all traffic flowing over the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H1 established connection 1 with host H2. The first line of A’s table says that if a pack arrives with connection 1 it should be forwarded to C and given connection id  as 1.</a:t>
            </a: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If H3 also wants to establish a connection to H2, it choses a connection identifier 1 and tells the network to establish a connection.</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a:p>
            <a:pPr marL="355600" marR="5080" indent="-342900">
              <a:spcBef>
                <a:spcPts val="100"/>
              </a:spcBef>
              <a:buFont typeface="Arial" panose="020B0604020202020204" pitchFamily="34" charset="0"/>
              <a:buChar char="•"/>
            </a:pPr>
            <a:r>
              <a:rPr lang="en-US" sz="2400" spc="-5" dirty="0">
                <a:uFill>
                  <a:solidFill>
                    <a:srgbClr val="000000"/>
                  </a:solidFill>
                </a:uFill>
                <a:latin typeface="Times New Roman" panose="02020603050405020304" pitchFamily="18" charset="0"/>
                <a:cs typeface="Times New Roman" panose="02020603050405020304" pitchFamily="18" charset="0"/>
              </a:rPr>
              <a:t>There is a conflict as A has already used id 1. So, A  assigns a different identifier. This process is called label switching. An example of the protocol is MPLS (</a:t>
            </a:r>
            <a:r>
              <a:rPr lang="en-US" sz="2400" spc="-5" dirty="0" err="1">
                <a:uFill>
                  <a:solidFill>
                    <a:srgbClr val="000000"/>
                  </a:solidFill>
                </a:uFill>
                <a:latin typeface="Times New Roman" panose="02020603050405020304" pitchFamily="18" charset="0"/>
                <a:cs typeface="Times New Roman" panose="02020603050405020304" pitchFamily="18" charset="0"/>
              </a:rPr>
              <a:t>MultiProtocol</a:t>
            </a:r>
            <a:r>
              <a:rPr lang="en-US" sz="2400" spc="-5" dirty="0">
                <a:uFill>
                  <a:solidFill>
                    <a:srgbClr val="000000"/>
                  </a:solidFill>
                </a:uFill>
                <a:latin typeface="Times New Roman" panose="02020603050405020304" pitchFamily="18" charset="0"/>
                <a:cs typeface="Times New Roman" panose="02020603050405020304" pitchFamily="18" charset="0"/>
              </a:rPr>
              <a:t> label Switching). It wraps packets with 20-bit connection identifier or label.</a:t>
            </a:r>
          </a:p>
          <a:p>
            <a:pPr marL="355600" marR="5080" indent="-342900">
              <a:spcBef>
                <a:spcPts val="100"/>
              </a:spcBef>
              <a:buFont typeface="Arial" panose="020B0604020202020204" pitchFamily="34" charset="0"/>
              <a:buChar char="•"/>
            </a:pPr>
            <a:endParaRPr lang="en-US" sz="2400" spc="-5" dirty="0">
              <a:uFill>
                <a:solidFill>
                  <a:srgbClr val="000000"/>
                </a:solid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9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1450339" y="2092705"/>
            <a:ext cx="734440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Main ICMP </a:t>
            </a:r>
            <a:r>
              <a:rPr sz="2400" spc="-5" dirty="0">
                <a:latin typeface="Arial"/>
                <a:cs typeface="Arial"/>
              </a:rPr>
              <a:t>(Internet Control Message Protocol)</a:t>
            </a:r>
            <a:r>
              <a:rPr sz="2400" spc="-15" dirty="0">
                <a:latin typeface="Arial"/>
                <a:cs typeface="Arial"/>
              </a:rPr>
              <a:t> </a:t>
            </a:r>
            <a:r>
              <a:rPr sz="2400" spc="-5" dirty="0">
                <a:latin typeface="Arial"/>
                <a:cs typeface="Arial"/>
              </a:rPr>
              <a:t>types:</a:t>
            </a:r>
            <a:endParaRPr sz="2400" dirty="0">
              <a:latin typeface="Arial"/>
              <a:cs typeface="Arial"/>
            </a:endParaRPr>
          </a:p>
        </p:txBody>
      </p:sp>
      <p:grpSp>
        <p:nvGrpSpPr>
          <p:cNvPr id="4" name="object 4"/>
          <p:cNvGrpSpPr/>
          <p:nvPr/>
        </p:nvGrpSpPr>
        <p:grpSpPr>
          <a:xfrm>
            <a:off x="456882" y="2743200"/>
            <a:ext cx="9144000" cy="3615690"/>
            <a:chOff x="457200" y="2414777"/>
            <a:chExt cx="9144000" cy="361569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482852" y="2831591"/>
              <a:ext cx="7231380" cy="3198876"/>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82800" y="728726"/>
            <a:ext cx="58921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Internet </a:t>
            </a:r>
            <a:r>
              <a:rPr sz="3600" spc="-5" dirty="0">
                <a:solidFill>
                  <a:srgbClr val="FF0000"/>
                </a:solidFill>
                <a:latin typeface="Arial"/>
                <a:cs typeface="Arial"/>
              </a:rPr>
              <a:t>Control </a:t>
            </a:r>
            <a:r>
              <a:rPr sz="3600" dirty="0">
                <a:solidFill>
                  <a:srgbClr val="FF0000"/>
                </a:solidFill>
                <a:latin typeface="Arial"/>
                <a:cs typeface="Arial"/>
              </a:rPr>
              <a:t>Protocols</a:t>
            </a:r>
            <a:r>
              <a:rPr sz="3600" spc="-135" dirty="0">
                <a:solidFill>
                  <a:srgbClr val="FF0000"/>
                </a:solidFill>
                <a:latin typeface="Arial"/>
                <a:cs typeface="Arial"/>
              </a:rPr>
              <a:t> </a:t>
            </a:r>
            <a:r>
              <a:rPr sz="3600" dirty="0">
                <a:solidFill>
                  <a:srgbClr val="FF0000"/>
                </a:solidFill>
                <a:latin typeface="Arial"/>
                <a:cs typeface="Arial"/>
              </a:rPr>
              <a:t>(3)</a:t>
            </a:r>
            <a:endParaRPr sz="3600">
              <a:latin typeface="Arial"/>
              <a:cs typeface="Arial"/>
            </a:endParaRPr>
          </a:p>
        </p:txBody>
      </p:sp>
      <p:sp>
        <p:nvSpPr>
          <p:cNvPr id="3" name="object 3"/>
          <p:cNvSpPr txBox="1"/>
          <p:nvPr/>
        </p:nvSpPr>
        <p:spPr>
          <a:xfrm>
            <a:off x="993139" y="1624838"/>
            <a:ext cx="770191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ARP (Address Resolution Protocol) lets nodes find target  Ethernet addresses [pink] from their IP</a:t>
            </a:r>
            <a:r>
              <a:rPr sz="2400" spc="10" dirty="0">
                <a:latin typeface="Arial"/>
                <a:cs typeface="Arial"/>
              </a:rPr>
              <a:t> </a:t>
            </a:r>
            <a:r>
              <a:rPr sz="2400" spc="-5" dirty="0">
                <a:latin typeface="Arial"/>
                <a:cs typeface="Arial"/>
              </a:rPr>
              <a:t>addresses</a:t>
            </a:r>
            <a:endParaRPr sz="2400" dirty="0">
              <a:latin typeface="Arial"/>
              <a:cs typeface="Arial"/>
            </a:endParaRPr>
          </a:p>
        </p:txBody>
      </p:sp>
      <p:grpSp>
        <p:nvGrpSpPr>
          <p:cNvPr id="4" name="object 4"/>
          <p:cNvGrpSpPr/>
          <p:nvPr/>
        </p:nvGrpSpPr>
        <p:grpSpPr>
          <a:xfrm>
            <a:off x="1371600" y="2531363"/>
            <a:ext cx="7741920" cy="4237990"/>
            <a:chOff x="1371600" y="2531363"/>
            <a:chExt cx="7741920" cy="4237990"/>
          </a:xfrm>
        </p:grpSpPr>
        <p:pic>
          <p:nvPicPr>
            <p:cNvPr id="5" name="object 5"/>
            <p:cNvPicPr/>
            <p:nvPr/>
          </p:nvPicPr>
          <p:blipFill>
            <a:blip r:embed="rId2" cstate="print"/>
            <a:stretch>
              <a:fillRect/>
            </a:stretch>
          </p:blipFill>
          <p:spPr>
            <a:xfrm>
              <a:off x="1371600" y="2531363"/>
              <a:ext cx="7741919" cy="3800856"/>
            </a:xfrm>
            <a:prstGeom prst="rect">
              <a:avLst/>
            </a:prstGeom>
          </p:spPr>
        </p:pic>
        <p:pic>
          <p:nvPicPr>
            <p:cNvPr id="6" name="object 6"/>
            <p:cNvPicPr/>
            <p:nvPr/>
          </p:nvPicPr>
          <p:blipFill>
            <a:blip r:embed="rId3" cstate="print"/>
            <a:stretch>
              <a:fillRect/>
            </a:stretch>
          </p:blipFill>
          <p:spPr>
            <a:xfrm>
              <a:off x="6769608" y="5953505"/>
              <a:ext cx="1022603" cy="378714"/>
            </a:xfrm>
            <a:prstGeom prst="rect">
              <a:avLst/>
            </a:prstGeom>
          </p:spPr>
        </p:pic>
        <p:sp>
          <p:nvSpPr>
            <p:cNvPr id="7" name="object 7"/>
            <p:cNvSpPr/>
            <p:nvPr/>
          </p:nvSpPr>
          <p:spPr>
            <a:xfrm>
              <a:off x="6765035" y="5948933"/>
              <a:ext cx="1032510" cy="383540"/>
            </a:xfrm>
            <a:custGeom>
              <a:avLst/>
              <a:gdLst/>
              <a:ahLst/>
              <a:cxnLst/>
              <a:rect l="l" t="t" r="r" b="b"/>
              <a:pathLst>
                <a:path w="1032509" h="383539">
                  <a:moveTo>
                    <a:pt x="1032510" y="383286"/>
                  </a:moveTo>
                  <a:lnTo>
                    <a:pt x="1032510" y="4572"/>
                  </a:lnTo>
                  <a:lnTo>
                    <a:pt x="1030986" y="1524"/>
                  </a:lnTo>
                  <a:lnTo>
                    <a:pt x="1027176" y="0"/>
                  </a:lnTo>
                  <a:lnTo>
                    <a:pt x="4572" y="0"/>
                  </a:lnTo>
                  <a:lnTo>
                    <a:pt x="1523" y="1524"/>
                  </a:lnTo>
                  <a:lnTo>
                    <a:pt x="0" y="4572"/>
                  </a:lnTo>
                  <a:lnTo>
                    <a:pt x="0" y="383286"/>
                  </a:lnTo>
                  <a:lnTo>
                    <a:pt x="4572" y="383286"/>
                  </a:lnTo>
                  <a:lnTo>
                    <a:pt x="4572" y="9906"/>
                  </a:lnTo>
                  <a:lnTo>
                    <a:pt x="9906" y="4572"/>
                  </a:lnTo>
                  <a:lnTo>
                    <a:pt x="9906" y="9906"/>
                  </a:lnTo>
                  <a:lnTo>
                    <a:pt x="1022604" y="9906"/>
                  </a:lnTo>
                  <a:lnTo>
                    <a:pt x="1022604" y="4572"/>
                  </a:lnTo>
                  <a:lnTo>
                    <a:pt x="1027176" y="9906"/>
                  </a:lnTo>
                  <a:lnTo>
                    <a:pt x="1027176" y="383286"/>
                  </a:lnTo>
                  <a:lnTo>
                    <a:pt x="1032510" y="383286"/>
                  </a:lnTo>
                  <a:close/>
                </a:path>
                <a:path w="1032509" h="383539">
                  <a:moveTo>
                    <a:pt x="9906" y="9906"/>
                  </a:moveTo>
                  <a:lnTo>
                    <a:pt x="9906" y="4572"/>
                  </a:lnTo>
                  <a:lnTo>
                    <a:pt x="4572" y="9906"/>
                  </a:lnTo>
                  <a:lnTo>
                    <a:pt x="9906" y="9906"/>
                  </a:lnTo>
                  <a:close/>
                </a:path>
                <a:path w="1032509" h="383539">
                  <a:moveTo>
                    <a:pt x="9906" y="383286"/>
                  </a:moveTo>
                  <a:lnTo>
                    <a:pt x="9906" y="9906"/>
                  </a:lnTo>
                  <a:lnTo>
                    <a:pt x="4572" y="9906"/>
                  </a:lnTo>
                  <a:lnTo>
                    <a:pt x="4572" y="383286"/>
                  </a:lnTo>
                  <a:lnTo>
                    <a:pt x="9906" y="383286"/>
                  </a:lnTo>
                  <a:close/>
                </a:path>
                <a:path w="1032509" h="383539">
                  <a:moveTo>
                    <a:pt x="1027176" y="9906"/>
                  </a:moveTo>
                  <a:lnTo>
                    <a:pt x="1022604" y="4572"/>
                  </a:lnTo>
                  <a:lnTo>
                    <a:pt x="1022604" y="9906"/>
                  </a:lnTo>
                  <a:lnTo>
                    <a:pt x="1027176" y="9906"/>
                  </a:lnTo>
                  <a:close/>
                </a:path>
                <a:path w="1032509" h="383539">
                  <a:moveTo>
                    <a:pt x="1027176" y="383286"/>
                  </a:moveTo>
                  <a:lnTo>
                    <a:pt x="1027176" y="9906"/>
                  </a:lnTo>
                  <a:lnTo>
                    <a:pt x="1022604" y="9906"/>
                  </a:lnTo>
                  <a:lnTo>
                    <a:pt x="1022604" y="383286"/>
                  </a:lnTo>
                  <a:lnTo>
                    <a:pt x="1027176" y="383286"/>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2460451" y="6332219"/>
              <a:ext cx="5342755" cy="436589"/>
            </a:xfrm>
            <a:prstGeom prst="rect">
              <a:avLst/>
            </a:prstGeom>
          </p:spPr>
        </p:pic>
        <p:pic>
          <p:nvPicPr>
            <p:cNvPr id="9" name="object 9"/>
            <p:cNvPicPr/>
            <p:nvPr/>
          </p:nvPicPr>
          <p:blipFill>
            <a:blip r:embed="rId5" cstate="print"/>
            <a:stretch>
              <a:fillRect/>
            </a:stretch>
          </p:blipFill>
          <p:spPr>
            <a:xfrm>
              <a:off x="6769608" y="6332219"/>
              <a:ext cx="1022603" cy="418337"/>
            </a:xfrm>
            <a:prstGeom prst="rect">
              <a:avLst/>
            </a:prstGeom>
          </p:spPr>
        </p:pic>
        <p:sp>
          <p:nvSpPr>
            <p:cNvPr id="10" name="object 10"/>
            <p:cNvSpPr/>
            <p:nvPr/>
          </p:nvSpPr>
          <p:spPr>
            <a:xfrm>
              <a:off x="6765035" y="6332219"/>
              <a:ext cx="1032510" cy="422909"/>
            </a:xfrm>
            <a:custGeom>
              <a:avLst/>
              <a:gdLst/>
              <a:ahLst/>
              <a:cxnLst/>
              <a:rect l="l" t="t" r="r" b="b"/>
              <a:pathLst>
                <a:path w="1032509" h="422909">
                  <a:moveTo>
                    <a:pt x="9906" y="413003"/>
                  </a:moveTo>
                  <a:lnTo>
                    <a:pt x="9906" y="0"/>
                  </a:lnTo>
                  <a:lnTo>
                    <a:pt x="0" y="0"/>
                  </a:lnTo>
                  <a:lnTo>
                    <a:pt x="0" y="418337"/>
                  </a:lnTo>
                  <a:lnTo>
                    <a:pt x="1524" y="421385"/>
                  </a:lnTo>
                  <a:lnTo>
                    <a:pt x="4572" y="422909"/>
                  </a:lnTo>
                  <a:lnTo>
                    <a:pt x="4572" y="413003"/>
                  </a:lnTo>
                  <a:lnTo>
                    <a:pt x="9906" y="413003"/>
                  </a:lnTo>
                  <a:close/>
                </a:path>
                <a:path w="1032509" h="422909">
                  <a:moveTo>
                    <a:pt x="1027176" y="413003"/>
                  </a:moveTo>
                  <a:lnTo>
                    <a:pt x="4572" y="413003"/>
                  </a:lnTo>
                  <a:lnTo>
                    <a:pt x="9906" y="418337"/>
                  </a:lnTo>
                  <a:lnTo>
                    <a:pt x="9906" y="422909"/>
                  </a:lnTo>
                  <a:lnTo>
                    <a:pt x="1022604" y="422909"/>
                  </a:lnTo>
                  <a:lnTo>
                    <a:pt x="1022604" y="418337"/>
                  </a:lnTo>
                  <a:lnTo>
                    <a:pt x="1027176" y="413003"/>
                  </a:lnTo>
                  <a:close/>
                </a:path>
                <a:path w="1032509" h="422909">
                  <a:moveTo>
                    <a:pt x="9906" y="422909"/>
                  </a:moveTo>
                  <a:lnTo>
                    <a:pt x="9906" y="418337"/>
                  </a:lnTo>
                  <a:lnTo>
                    <a:pt x="4572" y="413003"/>
                  </a:lnTo>
                  <a:lnTo>
                    <a:pt x="4572" y="422909"/>
                  </a:lnTo>
                  <a:lnTo>
                    <a:pt x="9906" y="422909"/>
                  </a:lnTo>
                  <a:close/>
                </a:path>
                <a:path w="1032509" h="422909">
                  <a:moveTo>
                    <a:pt x="1032510" y="418337"/>
                  </a:moveTo>
                  <a:lnTo>
                    <a:pt x="1032510" y="0"/>
                  </a:lnTo>
                  <a:lnTo>
                    <a:pt x="1022604" y="0"/>
                  </a:lnTo>
                  <a:lnTo>
                    <a:pt x="1022604" y="413003"/>
                  </a:lnTo>
                  <a:lnTo>
                    <a:pt x="1027176" y="413003"/>
                  </a:lnTo>
                  <a:lnTo>
                    <a:pt x="1027176" y="422909"/>
                  </a:lnTo>
                  <a:lnTo>
                    <a:pt x="1030986" y="421385"/>
                  </a:lnTo>
                  <a:lnTo>
                    <a:pt x="1032510" y="418337"/>
                  </a:lnTo>
                  <a:close/>
                </a:path>
                <a:path w="1032509" h="422909">
                  <a:moveTo>
                    <a:pt x="1027176" y="422909"/>
                  </a:moveTo>
                  <a:lnTo>
                    <a:pt x="1027176" y="413003"/>
                  </a:lnTo>
                  <a:lnTo>
                    <a:pt x="1022604" y="418337"/>
                  </a:lnTo>
                  <a:lnTo>
                    <a:pt x="1022604" y="422909"/>
                  </a:lnTo>
                  <a:lnTo>
                    <a:pt x="1027176" y="422909"/>
                  </a:lnTo>
                  <a:close/>
                </a:path>
              </a:pathLst>
            </a:custGeom>
            <a:solidFill>
              <a:srgbClr val="000000"/>
            </a:solidFill>
          </p:spPr>
          <p:txBody>
            <a:bodyPr wrap="square" lIns="0" tIns="0" rIns="0" bIns="0" rtlCol="0"/>
            <a:lstStyle/>
            <a:p>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354" y="728726"/>
            <a:ext cx="6171565" cy="574040"/>
          </a:xfrm>
          <a:prstGeom prst="rect">
            <a:avLst/>
          </a:prstGeom>
        </p:spPr>
        <p:txBody>
          <a:bodyPr vert="horz" wrap="square" lIns="0" tIns="12700" rIns="0" bIns="0" rtlCol="0">
            <a:spAutoFit/>
          </a:bodyPr>
          <a:lstStyle/>
          <a:p>
            <a:pPr marL="12700">
              <a:lnSpc>
                <a:spcPct val="100000"/>
              </a:lnSpc>
              <a:spcBef>
                <a:spcPts val="100"/>
              </a:spcBef>
            </a:pPr>
            <a:r>
              <a:rPr spc="-5" dirty="0"/>
              <a:t>Label </a:t>
            </a:r>
            <a:r>
              <a:rPr dirty="0"/>
              <a:t>Switching </a:t>
            </a:r>
            <a:r>
              <a:rPr spc="-5" dirty="0"/>
              <a:t>and </a:t>
            </a:r>
            <a:r>
              <a:rPr dirty="0"/>
              <a:t>MPLS</a:t>
            </a:r>
            <a:r>
              <a:rPr spc="-14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261859"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MPLS (Multi-Protocol Label Switching) sends packets  along established paths; ISPs can use for</a:t>
            </a:r>
            <a:r>
              <a:rPr sz="2400" spc="15" dirty="0">
                <a:latin typeface="Arial"/>
                <a:cs typeface="Arial"/>
              </a:rPr>
              <a:t> </a:t>
            </a:r>
            <a:r>
              <a:rPr sz="2400" spc="-5" dirty="0">
                <a:latin typeface="Arial"/>
                <a:cs typeface="Arial"/>
              </a:rPr>
              <a:t>QoS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Path indicated with label below the IP</a:t>
            </a:r>
            <a:r>
              <a:rPr sz="2400" spc="20" dirty="0">
                <a:latin typeface="Arial"/>
                <a:cs typeface="Arial"/>
              </a:rPr>
              <a:t> </a:t>
            </a:r>
            <a:r>
              <a:rPr sz="2400" spc="-5" dirty="0">
                <a:latin typeface="Arial"/>
                <a:cs typeface="Arial"/>
              </a:rPr>
              <a:t>layer</a:t>
            </a:r>
            <a:endParaRPr sz="2400">
              <a:latin typeface="Arial"/>
              <a:cs typeface="Arial"/>
            </a:endParaRPr>
          </a:p>
        </p:txBody>
      </p:sp>
      <p:grpSp>
        <p:nvGrpSpPr>
          <p:cNvPr id="5" name="object 5"/>
          <p:cNvGrpSpPr/>
          <p:nvPr/>
        </p:nvGrpSpPr>
        <p:grpSpPr>
          <a:xfrm>
            <a:off x="2100072" y="3578505"/>
            <a:ext cx="5878830" cy="2769870"/>
            <a:chOff x="2100072" y="3578505"/>
            <a:chExt cx="5878830" cy="2769870"/>
          </a:xfrm>
        </p:grpSpPr>
        <p:pic>
          <p:nvPicPr>
            <p:cNvPr id="6" name="object 6"/>
            <p:cNvPicPr/>
            <p:nvPr/>
          </p:nvPicPr>
          <p:blipFill>
            <a:blip r:embed="rId2" cstate="print"/>
            <a:stretch>
              <a:fillRect/>
            </a:stretch>
          </p:blipFill>
          <p:spPr>
            <a:xfrm>
              <a:off x="2336045" y="3578505"/>
              <a:ext cx="5406881" cy="795373"/>
            </a:xfrm>
            <a:prstGeom prst="rect">
              <a:avLst/>
            </a:prstGeom>
          </p:spPr>
        </p:pic>
        <p:pic>
          <p:nvPicPr>
            <p:cNvPr id="7" name="object 7"/>
            <p:cNvPicPr/>
            <p:nvPr/>
          </p:nvPicPr>
          <p:blipFill>
            <a:blip r:embed="rId3" cstate="print"/>
            <a:stretch>
              <a:fillRect/>
            </a:stretch>
          </p:blipFill>
          <p:spPr>
            <a:xfrm>
              <a:off x="3190494" y="3947921"/>
              <a:ext cx="845819" cy="425958"/>
            </a:xfrm>
            <a:prstGeom prst="rect">
              <a:avLst/>
            </a:prstGeom>
          </p:spPr>
        </p:pic>
        <p:sp>
          <p:nvSpPr>
            <p:cNvPr id="8" name="object 8"/>
            <p:cNvSpPr/>
            <p:nvPr/>
          </p:nvSpPr>
          <p:spPr>
            <a:xfrm>
              <a:off x="3185922" y="3943349"/>
              <a:ext cx="855344" cy="430530"/>
            </a:xfrm>
            <a:custGeom>
              <a:avLst/>
              <a:gdLst/>
              <a:ahLst/>
              <a:cxnLst/>
              <a:rect l="l" t="t" r="r" b="b"/>
              <a:pathLst>
                <a:path w="855345" h="430529">
                  <a:moveTo>
                    <a:pt x="854963" y="430530"/>
                  </a:moveTo>
                  <a:lnTo>
                    <a:pt x="854963" y="4572"/>
                  </a:lnTo>
                  <a:lnTo>
                    <a:pt x="854202" y="1524"/>
                  </a:lnTo>
                  <a:lnTo>
                    <a:pt x="850391" y="0"/>
                  </a:lnTo>
                  <a:lnTo>
                    <a:pt x="4572" y="0"/>
                  </a:lnTo>
                  <a:lnTo>
                    <a:pt x="1523" y="1524"/>
                  </a:lnTo>
                  <a:lnTo>
                    <a:pt x="0" y="4572"/>
                  </a:lnTo>
                  <a:lnTo>
                    <a:pt x="0" y="430530"/>
                  </a:lnTo>
                  <a:lnTo>
                    <a:pt x="4572" y="430530"/>
                  </a:lnTo>
                  <a:lnTo>
                    <a:pt x="4572" y="9144"/>
                  </a:lnTo>
                  <a:lnTo>
                    <a:pt x="9906" y="4572"/>
                  </a:lnTo>
                  <a:lnTo>
                    <a:pt x="9906" y="9144"/>
                  </a:lnTo>
                  <a:lnTo>
                    <a:pt x="845819" y="9144"/>
                  </a:lnTo>
                  <a:lnTo>
                    <a:pt x="845819" y="4572"/>
                  </a:lnTo>
                  <a:lnTo>
                    <a:pt x="850391" y="9144"/>
                  </a:lnTo>
                  <a:lnTo>
                    <a:pt x="850391" y="430530"/>
                  </a:lnTo>
                  <a:lnTo>
                    <a:pt x="854963" y="430530"/>
                  </a:lnTo>
                  <a:close/>
                </a:path>
                <a:path w="855345" h="430529">
                  <a:moveTo>
                    <a:pt x="9906" y="9144"/>
                  </a:moveTo>
                  <a:lnTo>
                    <a:pt x="9906" y="4572"/>
                  </a:lnTo>
                  <a:lnTo>
                    <a:pt x="4572" y="9144"/>
                  </a:lnTo>
                  <a:lnTo>
                    <a:pt x="9906" y="9144"/>
                  </a:lnTo>
                  <a:close/>
                </a:path>
                <a:path w="855345" h="430529">
                  <a:moveTo>
                    <a:pt x="9906" y="430530"/>
                  </a:moveTo>
                  <a:lnTo>
                    <a:pt x="9906" y="9144"/>
                  </a:lnTo>
                  <a:lnTo>
                    <a:pt x="4572" y="9144"/>
                  </a:lnTo>
                  <a:lnTo>
                    <a:pt x="4572" y="430530"/>
                  </a:lnTo>
                  <a:lnTo>
                    <a:pt x="9906" y="430530"/>
                  </a:lnTo>
                  <a:close/>
                </a:path>
                <a:path w="855345" h="430529">
                  <a:moveTo>
                    <a:pt x="850391" y="9144"/>
                  </a:moveTo>
                  <a:lnTo>
                    <a:pt x="845819" y="4572"/>
                  </a:lnTo>
                  <a:lnTo>
                    <a:pt x="845819" y="9144"/>
                  </a:lnTo>
                  <a:lnTo>
                    <a:pt x="850391" y="9144"/>
                  </a:lnTo>
                  <a:close/>
                </a:path>
                <a:path w="855345" h="430529">
                  <a:moveTo>
                    <a:pt x="850391" y="430530"/>
                  </a:moveTo>
                  <a:lnTo>
                    <a:pt x="850391" y="9144"/>
                  </a:lnTo>
                  <a:lnTo>
                    <a:pt x="845819" y="9144"/>
                  </a:lnTo>
                  <a:lnTo>
                    <a:pt x="845819" y="430530"/>
                  </a:lnTo>
                  <a:lnTo>
                    <a:pt x="850391" y="43053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2325786" y="4373879"/>
              <a:ext cx="5417141" cy="979170"/>
            </a:xfrm>
            <a:prstGeom prst="rect">
              <a:avLst/>
            </a:prstGeom>
          </p:spPr>
        </p:pic>
        <p:pic>
          <p:nvPicPr>
            <p:cNvPr id="10" name="object 10"/>
            <p:cNvPicPr/>
            <p:nvPr/>
          </p:nvPicPr>
          <p:blipFill>
            <a:blip r:embed="rId5" cstate="print"/>
            <a:stretch>
              <a:fillRect/>
            </a:stretch>
          </p:blipFill>
          <p:spPr>
            <a:xfrm>
              <a:off x="3190494" y="4373879"/>
              <a:ext cx="845819" cy="115062"/>
            </a:xfrm>
            <a:prstGeom prst="rect">
              <a:avLst/>
            </a:prstGeom>
          </p:spPr>
        </p:pic>
        <p:sp>
          <p:nvSpPr>
            <p:cNvPr id="11" name="object 11"/>
            <p:cNvSpPr/>
            <p:nvPr/>
          </p:nvSpPr>
          <p:spPr>
            <a:xfrm>
              <a:off x="3185922" y="4373880"/>
              <a:ext cx="855344" cy="120014"/>
            </a:xfrm>
            <a:custGeom>
              <a:avLst/>
              <a:gdLst/>
              <a:ahLst/>
              <a:cxnLst/>
              <a:rect l="l" t="t" r="r" b="b"/>
              <a:pathLst>
                <a:path w="855345" h="120014">
                  <a:moveTo>
                    <a:pt x="9906" y="110489"/>
                  </a:moveTo>
                  <a:lnTo>
                    <a:pt x="9906" y="0"/>
                  </a:lnTo>
                  <a:lnTo>
                    <a:pt x="0" y="0"/>
                  </a:lnTo>
                  <a:lnTo>
                    <a:pt x="0" y="115061"/>
                  </a:lnTo>
                  <a:lnTo>
                    <a:pt x="1524" y="118109"/>
                  </a:lnTo>
                  <a:lnTo>
                    <a:pt x="4572" y="119633"/>
                  </a:lnTo>
                  <a:lnTo>
                    <a:pt x="4572" y="110489"/>
                  </a:lnTo>
                  <a:lnTo>
                    <a:pt x="9906" y="110489"/>
                  </a:lnTo>
                  <a:close/>
                </a:path>
                <a:path w="855345" h="120014">
                  <a:moveTo>
                    <a:pt x="850391" y="110489"/>
                  </a:moveTo>
                  <a:lnTo>
                    <a:pt x="4572" y="110489"/>
                  </a:lnTo>
                  <a:lnTo>
                    <a:pt x="9906" y="115061"/>
                  </a:lnTo>
                  <a:lnTo>
                    <a:pt x="9906" y="119633"/>
                  </a:lnTo>
                  <a:lnTo>
                    <a:pt x="845819" y="119633"/>
                  </a:lnTo>
                  <a:lnTo>
                    <a:pt x="845819" y="115061"/>
                  </a:lnTo>
                  <a:lnTo>
                    <a:pt x="850391" y="110489"/>
                  </a:lnTo>
                  <a:close/>
                </a:path>
                <a:path w="855345" h="120014">
                  <a:moveTo>
                    <a:pt x="9906" y="119633"/>
                  </a:moveTo>
                  <a:lnTo>
                    <a:pt x="9906" y="115061"/>
                  </a:lnTo>
                  <a:lnTo>
                    <a:pt x="4572" y="110489"/>
                  </a:lnTo>
                  <a:lnTo>
                    <a:pt x="4572" y="119633"/>
                  </a:lnTo>
                  <a:lnTo>
                    <a:pt x="9906" y="119633"/>
                  </a:lnTo>
                  <a:close/>
                </a:path>
                <a:path w="855345" h="120014">
                  <a:moveTo>
                    <a:pt x="854963" y="115061"/>
                  </a:moveTo>
                  <a:lnTo>
                    <a:pt x="854963" y="0"/>
                  </a:lnTo>
                  <a:lnTo>
                    <a:pt x="845819" y="0"/>
                  </a:lnTo>
                  <a:lnTo>
                    <a:pt x="845819" y="110489"/>
                  </a:lnTo>
                  <a:lnTo>
                    <a:pt x="850391" y="110489"/>
                  </a:lnTo>
                  <a:lnTo>
                    <a:pt x="850391" y="119633"/>
                  </a:lnTo>
                  <a:lnTo>
                    <a:pt x="854202" y="118109"/>
                  </a:lnTo>
                  <a:lnTo>
                    <a:pt x="854963" y="115061"/>
                  </a:lnTo>
                  <a:close/>
                </a:path>
                <a:path w="855345" h="120014">
                  <a:moveTo>
                    <a:pt x="850391" y="119633"/>
                  </a:moveTo>
                  <a:lnTo>
                    <a:pt x="850391" y="110489"/>
                  </a:lnTo>
                  <a:lnTo>
                    <a:pt x="845819" y="115061"/>
                  </a:lnTo>
                  <a:lnTo>
                    <a:pt x="845819" y="119633"/>
                  </a:lnTo>
                  <a:lnTo>
                    <a:pt x="850391" y="119633"/>
                  </a:lnTo>
                  <a:close/>
                </a:path>
              </a:pathLst>
            </a:custGeom>
            <a:solidFill>
              <a:srgbClr val="000000"/>
            </a:solidFill>
          </p:spPr>
          <p:txBody>
            <a:bodyPr wrap="square" lIns="0" tIns="0" rIns="0" bIns="0" rtlCol="0"/>
            <a:lstStyle/>
            <a:p>
              <a:endParaRPr/>
            </a:p>
          </p:txBody>
        </p:sp>
        <p:pic>
          <p:nvPicPr>
            <p:cNvPr id="12" name="object 12"/>
            <p:cNvPicPr/>
            <p:nvPr/>
          </p:nvPicPr>
          <p:blipFill>
            <a:blip r:embed="rId6" cstate="print"/>
            <a:stretch>
              <a:fillRect/>
            </a:stretch>
          </p:blipFill>
          <p:spPr>
            <a:xfrm>
              <a:off x="2100072" y="5353050"/>
              <a:ext cx="5878829" cy="995172"/>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5E70-15C7-73B6-DEAE-1EC68CAE8110}"/>
              </a:ext>
            </a:extLst>
          </p:cNvPr>
          <p:cNvSpPr>
            <a:spLocks noGrp="1"/>
          </p:cNvSpPr>
          <p:nvPr>
            <p:ph type="ctrTitle"/>
          </p:nvPr>
        </p:nvSpPr>
        <p:spPr>
          <a:xfrm>
            <a:off x="2082800" y="228600"/>
            <a:ext cx="5892800" cy="574040"/>
          </a:xfrm>
        </p:spPr>
        <p:txBody>
          <a:bodyPr/>
          <a:lstStyle/>
          <a:p>
            <a:pPr algn="ctr"/>
            <a:r>
              <a:rPr lang="en-IN" dirty="0"/>
              <a:t>About IPv6</a:t>
            </a:r>
          </a:p>
        </p:txBody>
      </p:sp>
      <p:sp>
        <p:nvSpPr>
          <p:cNvPr id="3" name="Subtitle 2">
            <a:extLst>
              <a:ext uri="{FF2B5EF4-FFF2-40B4-BE49-F238E27FC236}">
                <a16:creationId xmlns:a16="http://schemas.microsoft.com/office/drawing/2014/main" id="{9ED3C9B5-0870-1A57-2A8C-DF23DD9E8422}"/>
              </a:ext>
            </a:extLst>
          </p:cNvPr>
          <p:cNvSpPr>
            <a:spLocks noGrp="1"/>
          </p:cNvSpPr>
          <p:nvPr>
            <p:ph type="subTitle" idx="4"/>
          </p:nvPr>
        </p:nvSpPr>
        <p:spPr>
          <a:xfrm>
            <a:off x="609600" y="1114055"/>
            <a:ext cx="9296400" cy="8125301"/>
          </a:xfrm>
        </p:spPr>
        <p:txBody>
          <a:bodyPr/>
          <a:lstStyle/>
          <a:p>
            <a:pPr marL="285750" indent="-285750">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Support billions of hosts, even with inefficient address space allocation.</a:t>
            </a:r>
          </a:p>
          <a:p>
            <a:pPr marL="285750" indent="-285750">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Address contains 16 bytes</a:t>
            </a:r>
          </a:p>
          <a:p>
            <a:pPr marL="285750" indent="-285750">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Notation: </a:t>
            </a:r>
          </a:p>
          <a:p>
            <a:pPr marL="742950" lvl="1" indent="-285750">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 Written as eight groups of four hexadecimal digits with colons between the groups</a:t>
            </a:r>
          </a:p>
          <a:p>
            <a:pPr lvl="1"/>
            <a:r>
              <a:rPr lang="en-US" sz="2400" b="0" i="0" dirty="0">
                <a:solidFill>
                  <a:srgbClr val="333333"/>
                </a:solidFill>
                <a:effectLst/>
                <a:latin typeface="Times New Roman" panose="02020603050405020304" pitchFamily="18" charset="0"/>
                <a:cs typeface="Times New Roman" panose="02020603050405020304" pitchFamily="18" charset="0"/>
              </a:rPr>
              <a:t>Example:  8000:0000:0000:0000:0123:4567:89AB:CDEF</a:t>
            </a:r>
            <a:r>
              <a:rPr lang="en-US" sz="2400" dirty="0">
                <a:latin typeface="Times New Roman" panose="02020603050405020304" pitchFamily="18" charset="0"/>
                <a:cs typeface="Times New Roman" panose="02020603050405020304" pitchFamily="18" charset="0"/>
              </a:rPr>
              <a:t> </a:t>
            </a:r>
          </a:p>
          <a:p>
            <a:pPr lvl="1"/>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333333"/>
                </a:solidFill>
                <a:latin typeface="Times New Roman" panose="02020603050405020304" pitchFamily="18" charset="0"/>
                <a:cs typeface="Times New Roman" panose="02020603050405020304" pitchFamily="18" charset="0"/>
              </a:rPr>
              <a:t>Optimizations: </a:t>
            </a:r>
          </a:p>
          <a:p>
            <a:pPr marL="742950" lvl="1" indent="-285750">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First, leading zeros within a group can be omitted, so 0123 can be written as 123.</a:t>
            </a:r>
          </a:p>
          <a:p>
            <a:pPr marL="742950" lvl="1" indent="-285750">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Second, one or more groups of 16 zero bits can be replaced by a pair of colons.</a:t>
            </a:r>
          </a:p>
          <a:p>
            <a:pPr marL="1200150" lvl="2" indent="-285750">
              <a:buFont typeface="Arial" panose="020B0604020202020204" pitchFamily="34" charset="0"/>
              <a:buChar char="•"/>
            </a:pPr>
            <a:r>
              <a:rPr lang="en-US" sz="2400" dirty="0">
                <a:solidFill>
                  <a:srgbClr val="333333"/>
                </a:solidFill>
                <a:latin typeface="Times New Roman" panose="02020603050405020304" pitchFamily="18" charset="0"/>
                <a:cs typeface="Times New Roman" panose="02020603050405020304" pitchFamily="18" charset="0"/>
              </a:rPr>
              <a:t>The above </a:t>
            </a:r>
            <a:r>
              <a:rPr lang="en-US" sz="2400" b="0" i="0" dirty="0">
                <a:solidFill>
                  <a:srgbClr val="333333"/>
                </a:solidFill>
                <a:effectLst/>
                <a:latin typeface="Times New Roman" panose="02020603050405020304" pitchFamily="18" charset="0"/>
                <a:cs typeface="Times New Roman" panose="02020603050405020304" pitchFamily="18" charset="0"/>
              </a:rPr>
              <a:t> address now becomes 8000::123:4567:89AB:CDEF</a:t>
            </a:r>
          </a:p>
          <a:p>
            <a:pPr marL="742950" lvl="1" indent="-285750">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IPv4 addresses can be written as a pair of colons and an old dotted decimal number</a:t>
            </a:r>
          </a:p>
          <a:p>
            <a:pPr marL="1200150" lvl="2" indent="-285750">
              <a:buFont typeface="Arial" panose="020B0604020202020204" pitchFamily="34" charset="0"/>
              <a:buChar char="•"/>
            </a:pPr>
            <a:r>
              <a:rPr lang="en-US" sz="2400" dirty="0">
                <a:solidFill>
                  <a:srgbClr val="333333"/>
                </a:solidFill>
                <a:latin typeface="Times New Roman" panose="02020603050405020304" pitchFamily="18" charset="0"/>
                <a:cs typeface="Times New Roman" panose="02020603050405020304" pitchFamily="18" charset="0"/>
              </a:rPr>
              <a:t>Example</a:t>
            </a:r>
            <a:br>
              <a:rPr lang="en-US" sz="2400" b="0" i="0" dirty="0">
                <a:solidFill>
                  <a:srgbClr val="333333"/>
                </a:solidFill>
                <a:effectLst/>
                <a:latin typeface="Times New Roman" panose="02020603050405020304" pitchFamily="18" charset="0"/>
                <a:cs typeface="Times New Roman" panose="02020603050405020304" pitchFamily="18" charset="0"/>
              </a:rPr>
            </a:br>
            <a:r>
              <a:rPr lang="en-US" sz="2400" b="0" i="0" dirty="0">
                <a:solidFill>
                  <a:srgbClr val="333333"/>
                </a:solidFill>
                <a:effectLst/>
                <a:latin typeface="Times New Roman" panose="02020603050405020304" pitchFamily="18" charset="0"/>
                <a:cs typeface="Times New Roman" panose="02020603050405020304" pitchFamily="18" charset="0"/>
              </a:rPr>
              <a:t>::192.31.20.46</a:t>
            </a: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US" sz="2400" dirty="0">
              <a:solidFill>
                <a:srgbClr val="333333"/>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3600" dirty="0">
              <a:solidFill>
                <a:srgbClr val="333333"/>
              </a:solidFill>
              <a:latin typeface="Verdana" panose="020B0604030504040204" pitchFamily="34" charset="0"/>
            </a:endParaRPr>
          </a:p>
          <a:p>
            <a:pPr marL="285750" indent="-285750">
              <a:buFont typeface="Arial" panose="020B0604020202020204" pitchFamily="34" charset="0"/>
              <a:buChar char="•"/>
            </a:pPr>
            <a:endParaRPr lang="en-US" sz="3600" dirty="0">
              <a:solidFill>
                <a:srgbClr val="333333"/>
              </a:solidFill>
              <a:latin typeface="Verdana" panose="020B0604030504040204" pitchFamily="34" charset="0"/>
            </a:endParaRPr>
          </a:p>
        </p:txBody>
      </p:sp>
    </p:spTree>
    <p:extLst>
      <p:ext uri="{BB962C8B-B14F-4D97-AF65-F5344CB8AC3E}">
        <p14:creationId xmlns:p14="http://schemas.microsoft.com/office/powerpoint/2010/main" val="766976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69B04-76BB-F1A5-69B0-10AFF2594A23}"/>
              </a:ext>
            </a:extLst>
          </p:cNvPr>
          <p:cNvPicPr>
            <a:picLocks noChangeAspect="1"/>
          </p:cNvPicPr>
          <p:nvPr/>
        </p:nvPicPr>
        <p:blipFill>
          <a:blip r:embed="rId2"/>
          <a:stretch>
            <a:fillRect/>
          </a:stretch>
        </p:blipFill>
        <p:spPr>
          <a:xfrm>
            <a:off x="838200" y="381000"/>
            <a:ext cx="8686800" cy="6934200"/>
          </a:xfrm>
          <a:prstGeom prst="rect">
            <a:avLst/>
          </a:prstGeom>
        </p:spPr>
      </p:pic>
    </p:spTree>
    <p:extLst>
      <p:ext uri="{BB962C8B-B14F-4D97-AF65-F5344CB8AC3E}">
        <p14:creationId xmlns:p14="http://schemas.microsoft.com/office/powerpoint/2010/main" val="36698930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591" y="302234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5</a:t>
            </a:r>
            <a:endParaRPr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2158</TotalTime>
  <Words>6448</Words>
  <Application>Microsoft Office PowerPoint</Application>
  <PresentationFormat>Custom</PresentationFormat>
  <Paragraphs>913</Paragraphs>
  <Slides>95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Calibri</vt:lpstr>
      <vt:lpstr>Times New Roman</vt:lpstr>
      <vt:lpstr>Arial</vt:lpstr>
      <vt:lpstr>Verdana</vt:lpstr>
      <vt:lpstr>Office Theme</vt:lpstr>
      <vt:lpstr>Network Layer Chapter 5</vt:lpstr>
      <vt:lpstr>PowerPoint Presentation</vt:lpstr>
      <vt:lpstr>Outline</vt:lpstr>
      <vt:lpstr>Design Issues</vt:lpstr>
      <vt:lpstr>Store-and-Forward Packet Switching</vt:lpstr>
      <vt:lpstr>Services Provided to the Transport Layer</vt:lpstr>
      <vt:lpstr>Connectionless service: datagrams</vt:lpstr>
      <vt:lpstr>Connectionless Service – Datagrams</vt:lpstr>
      <vt:lpstr>Connection-oriented: Virtual Circuits</vt:lpstr>
      <vt:lpstr>Connection-Oriented – Virtual Circuits</vt:lpstr>
      <vt:lpstr>Comparison of Virtual-Circuits &amp; Datagrams</vt:lpstr>
      <vt:lpstr>Outline</vt:lpstr>
      <vt:lpstr>Routing Algorithms</vt:lpstr>
      <vt:lpstr>Routing Algorithms (2)</vt:lpstr>
      <vt:lpstr>Routing Algorithms</vt:lpstr>
      <vt:lpstr>Outline</vt:lpstr>
      <vt:lpstr>The Optimality Principle</vt:lpstr>
      <vt:lpstr>Outline</vt:lpstr>
      <vt:lpstr>Shortest Path Algorithm (1)</vt:lpstr>
      <vt:lpstr>Shortest Path Algorithm (2)</vt:lpstr>
      <vt:lpstr>Outline</vt:lpstr>
      <vt:lpstr>Flooding</vt:lpstr>
      <vt:lpstr>Flooding</vt:lpstr>
      <vt:lpstr>Outline</vt:lpstr>
      <vt:lpstr>Distance Vector Routing (1)</vt:lpstr>
      <vt:lpstr>Distance Vector Routing (1)</vt:lpstr>
      <vt:lpstr>Distance Vector Routing (2)</vt:lpstr>
      <vt:lpstr>The Count-to-Infinity Problem</vt:lpstr>
      <vt:lpstr>Outline</vt:lpstr>
      <vt:lpstr>Link State Routing (1)</vt:lpstr>
      <vt:lpstr>Link State Routing (2) – LSPs</vt:lpstr>
      <vt:lpstr>Link State Routing (3) – Reliable Flooding</vt:lpstr>
      <vt:lpstr>Outline</vt:lpstr>
      <vt:lpstr>Hierarchical Routing</vt:lpstr>
      <vt:lpstr>Hierarchical Routing</vt:lpstr>
      <vt:lpstr>Outline</vt:lpstr>
      <vt:lpstr>Broadcast routing</vt:lpstr>
      <vt:lpstr>Broadcast routing</vt:lpstr>
      <vt:lpstr>Broadcast Routing</vt:lpstr>
      <vt:lpstr>Outline</vt:lpstr>
      <vt:lpstr>Multicast Routing (1) – Dense Case</vt:lpstr>
      <vt:lpstr>Multicast Routing (1) – Dense Case</vt:lpstr>
      <vt:lpstr>Multicast Routing (2) – Sparse Case</vt:lpstr>
      <vt:lpstr>Anycast Routing</vt:lpstr>
      <vt:lpstr>Outline</vt:lpstr>
      <vt:lpstr>Congestion Control (1)</vt:lpstr>
      <vt:lpstr>Congestion Control (2)</vt:lpstr>
      <vt:lpstr>Congestion Control (3) – Approaches</vt:lpstr>
      <vt:lpstr>Congestion Control (1)</vt:lpstr>
      <vt:lpstr>Network provisioning</vt:lpstr>
      <vt:lpstr>Traffic-Aware Routing</vt:lpstr>
      <vt:lpstr>Admission Control</vt:lpstr>
      <vt:lpstr>Admission Control</vt:lpstr>
      <vt:lpstr>Traffic Throttling</vt:lpstr>
      <vt:lpstr>Traffic Throttling: feedback mechanisms</vt:lpstr>
      <vt:lpstr>Traffic Throttling: feedback mechanisms</vt:lpstr>
      <vt:lpstr>Load Shedding (1)</vt:lpstr>
      <vt:lpstr>Load Shedding (1)</vt:lpstr>
      <vt:lpstr>Outline</vt:lpstr>
      <vt:lpstr>Quality of Service</vt:lpstr>
      <vt:lpstr>Quality of Service</vt:lpstr>
      <vt:lpstr>Parameters Defining QoS</vt:lpstr>
      <vt:lpstr>Application Requirements (1)</vt:lpstr>
      <vt:lpstr>Application Requirements (2)</vt:lpstr>
      <vt:lpstr>Application Requirements (3)</vt:lpstr>
      <vt:lpstr>Application Requirements (2)</vt:lpstr>
      <vt:lpstr>Traffic Shaping (1)</vt:lpstr>
      <vt:lpstr>Leaky bucket algorithm</vt:lpstr>
      <vt:lpstr>Leaky and Token buckets</vt:lpstr>
      <vt:lpstr>Token bucket algorithm</vt:lpstr>
      <vt:lpstr>Traffic Shaping (3)</vt:lpstr>
      <vt:lpstr>PowerPoint Presentation</vt:lpstr>
      <vt:lpstr>Packet Scheduling (1)</vt:lpstr>
      <vt:lpstr>Packet Scheduling (1)</vt:lpstr>
      <vt:lpstr>Packet Scheduling (2)</vt:lpstr>
      <vt:lpstr>Admission Control (1)</vt:lpstr>
      <vt:lpstr>Admission Control (2)</vt:lpstr>
      <vt:lpstr>Outline</vt:lpstr>
      <vt:lpstr>Network Layer in the Internet (1)</vt:lpstr>
      <vt:lpstr>Network Layer in the Internet (2)</vt:lpstr>
      <vt:lpstr>PowerPoint Presentation</vt:lpstr>
      <vt:lpstr>PowerPoint Presentation</vt:lpstr>
      <vt:lpstr>PowerPoint Presentation</vt:lpstr>
      <vt:lpstr>IP Addresses (1) – Prefixes</vt:lpstr>
      <vt:lpstr>IP Addresses (2) – Subnets</vt:lpstr>
      <vt:lpstr>IP Addresses (3) – Aggregation</vt:lpstr>
      <vt:lpstr>IP Addresses (5) – Classful Addresing</vt:lpstr>
      <vt:lpstr>IP Addresses (6) – NAT</vt:lpstr>
      <vt:lpstr>Internet Control Protocols (1)</vt:lpstr>
      <vt:lpstr>PowerPoint Presentation</vt:lpstr>
      <vt:lpstr>PowerPoint Presentation</vt:lpstr>
      <vt:lpstr>Label Switching and MPLS (1)</vt:lpstr>
      <vt:lpstr>About IPv6</vt:lpstr>
      <vt:lpstr>PowerPoint Presentation</vt:lpstr>
      <vt:lpstr>Chapter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Chapter5-NetworkLayer.pptx</dc:title>
  <dc:creator>djw</dc:creator>
  <cp:lastModifiedBy>Krishna Reddy P</cp:lastModifiedBy>
  <cp:revision>159</cp:revision>
  <dcterms:created xsi:type="dcterms:W3CDTF">2020-09-27T23:31:56Z</dcterms:created>
  <dcterms:modified xsi:type="dcterms:W3CDTF">2022-11-11T04:36:35Z</dcterms:modified>
</cp:coreProperties>
</file>